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handoutMasterIdLst>
    <p:handoutMasterId r:id="rId122"/>
  </p:handoutMasterIdLst>
  <p:sldIdLst>
    <p:sldId id="257" r:id="rId2"/>
    <p:sldId id="402" r:id="rId3"/>
    <p:sldId id="403" r:id="rId4"/>
    <p:sldId id="404" r:id="rId5"/>
    <p:sldId id="406" r:id="rId6"/>
    <p:sldId id="367" r:id="rId7"/>
    <p:sldId id="258" r:id="rId8"/>
    <p:sldId id="323" r:id="rId9"/>
    <p:sldId id="324" r:id="rId10"/>
    <p:sldId id="365" r:id="rId11"/>
    <p:sldId id="380" r:id="rId12"/>
    <p:sldId id="381" r:id="rId13"/>
    <p:sldId id="382" r:id="rId14"/>
    <p:sldId id="383" r:id="rId15"/>
    <p:sldId id="384" r:id="rId16"/>
    <p:sldId id="387" r:id="rId17"/>
    <p:sldId id="388" r:id="rId18"/>
    <p:sldId id="389" r:id="rId19"/>
    <p:sldId id="390" r:id="rId20"/>
    <p:sldId id="391" r:id="rId21"/>
    <p:sldId id="392" r:id="rId22"/>
    <p:sldId id="393" r:id="rId23"/>
    <p:sldId id="394" r:id="rId24"/>
    <p:sldId id="395" r:id="rId25"/>
    <p:sldId id="396" r:id="rId26"/>
    <p:sldId id="397" r:id="rId27"/>
    <p:sldId id="408" r:id="rId28"/>
    <p:sldId id="409" r:id="rId29"/>
    <p:sldId id="262" r:id="rId30"/>
    <p:sldId id="366" r:id="rId31"/>
    <p:sldId id="263" r:id="rId32"/>
    <p:sldId id="264" r:id="rId33"/>
    <p:sldId id="265" r:id="rId34"/>
    <p:sldId id="266" r:id="rId35"/>
    <p:sldId id="267" r:id="rId36"/>
    <p:sldId id="268" r:id="rId37"/>
    <p:sldId id="269" r:id="rId38"/>
    <p:sldId id="270" r:id="rId39"/>
    <p:sldId id="281" r:id="rId40"/>
    <p:sldId id="282" r:id="rId41"/>
    <p:sldId id="283" r:id="rId42"/>
    <p:sldId id="284" r:id="rId43"/>
    <p:sldId id="322" r:id="rId44"/>
    <p:sldId id="399" r:id="rId45"/>
    <p:sldId id="400" r:id="rId46"/>
    <p:sldId id="271" r:id="rId47"/>
    <p:sldId id="272" r:id="rId48"/>
    <p:sldId id="285" r:id="rId49"/>
    <p:sldId id="286" r:id="rId50"/>
    <p:sldId id="288" r:id="rId51"/>
    <p:sldId id="290" r:id="rId52"/>
    <p:sldId id="292" r:id="rId53"/>
    <p:sldId id="293" r:id="rId54"/>
    <p:sldId id="291" r:id="rId55"/>
    <p:sldId id="296" r:id="rId56"/>
    <p:sldId id="297" r:id="rId57"/>
    <p:sldId id="299" r:id="rId58"/>
    <p:sldId id="298" r:id="rId59"/>
    <p:sldId id="294" r:id="rId60"/>
    <p:sldId id="300" r:id="rId61"/>
    <p:sldId id="401" r:id="rId62"/>
    <p:sldId id="301" r:id="rId63"/>
    <p:sldId id="295" r:id="rId64"/>
    <p:sldId id="302" r:id="rId65"/>
    <p:sldId id="303" r:id="rId66"/>
    <p:sldId id="304" r:id="rId67"/>
    <p:sldId id="305" r:id="rId68"/>
    <p:sldId id="306" r:id="rId69"/>
    <p:sldId id="307" r:id="rId70"/>
    <p:sldId id="308" r:id="rId71"/>
    <p:sldId id="309" r:id="rId72"/>
    <p:sldId id="311" r:id="rId73"/>
    <p:sldId id="310" r:id="rId74"/>
    <p:sldId id="312" r:id="rId75"/>
    <p:sldId id="313" r:id="rId76"/>
    <p:sldId id="318" r:id="rId77"/>
    <p:sldId id="314" r:id="rId78"/>
    <p:sldId id="315" r:id="rId79"/>
    <p:sldId id="317" r:id="rId80"/>
    <p:sldId id="319" r:id="rId81"/>
    <p:sldId id="320" r:id="rId82"/>
    <p:sldId id="321" r:id="rId83"/>
    <p:sldId id="273" r:id="rId84"/>
    <p:sldId id="274" r:id="rId85"/>
    <p:sldId id="275" r:id="rId86"/>
    <p:sldId id="276" r:id="rId87"/>
    <p:sldId id="277" r:id="rId88"/>
    <p:sldId id="278" r:id="rId89"/>
    <p:sldId id="279" r:id="rId90"/>
    <p:sldId id="325" r:id="rId91"/>
    <p:sldId id="326" r:id="rId92"/>
    <p:sldId id="327" r:id="rId93"/>
    <p:sldId id="328" r:id="rId94"/>
    <p:sldId id="329" r:id="rId95"/>
    <p:sldId id="330" r:id="rId96"/>
    <p:sldId id="331" r:id="rId97"/>
    <p:sldId id="332" r:id="rId98"/>
    <p:sldId id="333" r:id="rId99"/>
    <p:sldId id="334" r:id="rId100"/>
    <p:sldId id="335" r:id="rId101"/>
    <p:sldId id="336" r:id="rId102"/>
    <p:sldId id="337" r:id="rId103"/>
    <p:sldId id="338" r:id="rId104"/>
    <p:sldId id="339" r:id="rId105"/>
    <p:sldId id="340" r:id="rId106"/>
    <p:sldId id="341" r:id="rId107"/>
    <p:sldId id="342" r:id="rId108"/>
    <p:sldId id="343" r:id="rId109"/>
    <p:sldId id="344" r:id="rId110"/>
    <p:sldId id="345" r:id="rId111"/>
    <p:sldId id="346" r:id="rId112"/>
    <p:sldId id="347" r:id="rId113"/>
    <p:sldId id="348" r:id="rId114"/>
    <p:sldId id="349" r:id="rId115"/>
    <p:sldId id="354" r:id="rId116"/>
    <p:sldId id="355" r:id="rId117"/>
    <p:sldId id="356" r:id="rId118"/>
    <p:sldId id="364" r:id="rId119"/>
    <p:sldId id="405" r:id="rId120"/>
  </p:sldIdLst>
  <p:sldSz cx="9144000" cy="6858000" type="screen4x3"/>
  <p:notesSz cx="7077075" cy="9051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6" d="100"/>
          <a:sy n="56" d="100"/>
        </p:scale>
        <p:origin x="1008" y="68"/>
      </p:cViewPr>
      <p:guideLst>
        <p:guide orient="horz" pos="2160"/>
        <p:guide pos="2880"/>
      </p:guideLst>
    </p:cSldViewPr>
  </p:slideViewPr>
  <p:notesTextViewPr>
    <p:cViewPr>
      <p:scale>
        <a:sx n="1" d="1"/>
        <a:sy n="1" d="1"/>
      </p:scale>
      <p:origin x="0" y="0"/>
    </p:cViewPr>
  </p:notesTextViewPr>
  <p:sorterViewPr>
    <p:cViewPr>
      <p:scale>
        <a:sx n="74" d="100"/>
        <a:sy n="74" d="100"/>
      </p:scale>
      <p:origin x="0" y="-83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Belanger" userId="1196c6d2e2e9fdee" providerId="LiveId" clId="{298A12F9-6995-466E-BF09-81BBDD748D14}"/>
    <pc:docChg chg="custSel delSld">
      <pc:chgData name="David Belanger" userId="1196c6d2e2e9fdee" providerId="LiveId" clId="{298A12F9-6995-466E-BF09-81BBDD748D14}" dt="2019-04-25T14:30:43.009" v="21" actId="2696"/>
      <pc:docMkLst>
        <pc:docMk/>
      </pc:docMkLst>
      <pc:sldChg chg="del">
        <pc:chgData name="David Belanger" userId="1196c6d2e2e9fdee" providerId="LiveId" clId="{298A12F9-6995-466E-BF09-81BBDD748D14}" dt="2019-04-25T14:29:46.071" v="0" actId="2696"/>
        <pc:sldMkLst>
          <pc:docMk/>
          <pc:sldMk cId="2453425598" sldId="350"/>
        </pc:sldMkLst>
      </pc:sldChg>
      <pc:sldChg chg="del">
        <pc:chgData name="David Belanger" userId="1196c6d2e2e9fdee" providerId="LiveId" clId="{298A12F9-6995-466E-BF09-81BBDD748D14}" dt="2019-04-25T14:29:46.102" v="1" actId="2696"/>
        <pc:sldMkLst>
          <pc:docMk/>
          <pc:sldMk cId="624463718" sldId="351"/>
        </pc:sldMkLst>
      </pc:sldChg>
      <pc:sldChg chg="del">
        <pc:chgData name="David Belanger" userId="1196c6d2e2e9fdee" providerId="LiveId" clId="{298A12F9-6995-466E-BF09-81BBDD748D14}" dt="2019-04-25T14:29:46.102" v="2" actId="2696"/>
        <pc:sldMkLst>
          <pc:docMk/>
          <pc:sldMk cId="1814623024" sldId="352"/>
        </pc:sldMkLst>
      </pc:sldChg>
      <pc:sldChg chg="del">
        <pc:chgData name="David Belanger" userId="1196c6d2e2e9fdee" providerId="LiveId" clId="{298A12F9-6995-466E-BF09-81BBDD748D14}" dt="2019-04-25T14:29:46.118" v="3" actId="2696"/>
        <pc:sldMkLst>
          <pc:docMk/>
          <pc:sldMk cId="1250985562" sldId="353"/>
        </pc:sldMkLst>
      </pc:sldChg>
      <pc:sldChg chg="del">
        <pc:chgData name="David Belanger" userId="1196c6d2e2e9fdee" providerId="LiveId" clId="{298A12F9-6995-466E-BF09-81BBDD748D14}" dt="2019-04-25T14:30:29.384" v="5" actId="2696"/>
        <pc:sldMkLst>
          <pc:docMk/>
          <pc:sldMk cId="653780613" sldId="357"/>
        </pc:sldMkLst>
      </pc:sldChg>
      <pc:sldChg chg="del">
        <pc:chgData name="David Belanger" userId="1196c6d2e2e9fdee" providerId="LiveId" clId="{298A12F9-6995-466E-BF09-81BBDD748D14}" dt="2019-04-25T14:30:29.400" v="7" actId="2696"/>
        <pc:sldMkLst>
          <pc:docMk/>
          <pc:sldMk cId="522759732" sldId="358"/>
        </pc:sldMkLst>
      </pc:sldChg>
      <pc:sldChg chg="del">
        <pc:chgData name="David Belanger" userId="1196c6d2e2e9fdee" providerId="LiveId" clId="{298A12F9-6995-466E-BF09-81BBDD748D14}" dt="2019-04-25T14:30:29.415" v="11" actId="2696"/>
        <pc:sldMkLst>
          <pc:docMk/>
          <pc:sldMk cId="1270364480" sldId="359"/>
        </pc:sldMkLst>
      </pc:sldChg>
      <pc:sldChg chg="del">
        <pc:chgData name="David Belanger" userId="1196c6d2e2e9fdee" providerId="LiveId" clId="{298A12F9-6995-466E-BF09-81BBDD748D14}" dt="2019-04-25T14:30:29.415" v="12" actId="2696"/>
        <pc:sldMkLst>
          <pc:docMk/>
          <pc:sldMk cId="3726966820" sldId="360"/>
        </pc:sldMkLst>
      </pc:sldChg>
      <pc:sldChg chg="del">
        <pc:chgData name="David Belanger" userId="1196c6d2e2e9fdee" providerId="LiveId" clId="{298A12F9-6995-466E-BF09-81BBDD748D14}" dt="2019-04-25T14:30:29.415" v="13" actId="2696"/>
        <pc:sldMkLst>
          <pc:docMk/>
          <pc:sldMk cId="212296881" sldId="361"/>
        </pc:sldMkLst>
      </pc:sldChg>
      <pc:sldChg chg="del">
        <pc:chgData name="David Belanger" userId="1196c6d2e2e9fdee" providerId="LiveId" clId="{298A12F9-6995-466E-BF09-81BBDD748D14}" dt="2019-04-25T14:30:42.994" v="20" actId="2696"/>
        <pc:sldMkLst>
          <pc:docMk/>
          <pc:sldMk cId="2417447863" sldId="362"/>
        </pc:sldMkLst>
      </pc:sldChg>
      <pc:sldChg chg="del">
        <pc:chgData name="David Belanger" userId="1196c6d2e2e9fdee" providerId="LiveId" clId="{298A12F9-6995-466E-BF09-81BBDD748D14}" dt="2019-04-25T14:30:43.009" v="21" actId="2696"/>
        <pc:sldMkLst>
          <pc:docMk/>
          <pc:sldMk cId="1392664463" sldId="363"/>
        </pc:sldMkLst>
      </pc:sldChg>
      <pc:sldChg chg="del">
        <pc:chgData name="David Belanger" userId="1196c6d2e2e9fdee" providerId="LiveId" clId="{298A12F9-6995-466E-BF09-81BBDD748D14}" dt="2019-04-25T14:30:29.400" v="6" actId="2696"/>
        <pc:sldMkLst>
          <pc:docMk/>
          <pc:sldMk cId="3177256641" sldId="368"/>
        </pc:sldMkLst>
      </pc:sldChg>
      <pc:sldChg chg="del">
        <pc:chgData name="David Belanger" userId="1196c6d2e2e9fdee" providerId="LiveId" clId="{298A12F9-6995-466E-BF09-81BBDD748D14}" dt="2019-04-25T14:30:29.384" v="4" actId="2696"/>
        <pc:sldMkLst>
          <pc:docMk/>
          <pc:sldMk cId="1805347489" sldId="369"/>
        </pc:sldMkLst>
      </pc:sldChg>
      <pc:sldChg chg="del">
        <pc:chgData name="David Belanger" userId="1196c6d2e2e9fdee" providerId="LiveId" clId="{298A12F9-6995-466E-BF09-81BBDD748D14}" dt="2019-04-25T14:30:42.915" v="14" actId="2696"/>
        <pc:sldMkLst>
          <pc:docMk/>
          <pc:sldMk cId="392540150" sldId="370"/>
        </pc:sldMkLst>
      </pc:sldChg>
      <pc:sldChg chg="del">
        <pc:chgData name="David Belanger" userId="1196c6d2e2e9fdee" providerId="LiveId" clId="{298A12F9-6995-466E-BF09-81BBDD748D14}" dt="2019-04-25T14:30:42.931" v="15" actId="2696"/>
        <pc:sldMkLst>
          <pc:docMk/>
          <pc:sldMk cId="4193715564" sldId="372"/>
        </pc:sldMkLst>
      </pc:sldChg>
      <pc:sldChg chg="del">
        <pc:chgData name="David Belanger" userId="1196c6d2e2e9fdee" providerId="LiveId" clId="{298A12F9-6995-466E-BF09-81BBDD748D14}" dt="2019-04-25T14:30:42.947" v="16" actId="2696"/>
        <pc:sldMkLst>
          <pc:docMk/>
          <pc:sldMk cId="3182974606" sldId="373"/>
        </pc:sldMkLst>
      </pc:sldChg>
      <pc:sldChg chg="del">
        <pc:chgData name="David Belanger" userId="1196c6d2e2e9fdee" providerId="LiveId" clId="{298A12F9-6995-466E-BF09-81BBDD748D14}" dt="2019-04-25T14:30:42.947" v="17" actId="2696"/>
        <pc:sldMkLst>
          <pc:docMk/>
          <pc:sldMk cId="2647975669" sldId="374"/>
        </pc:sldMkLst>
      </pc:sldChg>
      <pc:sldChg chg="del">
        <pc:chgData name="David Belanger" userId="1196c6d2e2e9fdee" providerId="LiveId" clId="{298A12F9-6995-466E-BF09-81BBDD748D14}" dt="2019-04-25T14:30:42.962" v="18" actId="2696"/>
        <pc:sldMkLst>
          <pc:docMk/>
          <pc:sldMk cId="4236279753" sldId="375"/>
        </pc:sldMkLst>
      </pc:sldChg>
      <pc:sldChg chg="del">
        <pc:chgData name="David Belanger" userId="1196c6d2e2e9fdee" providerId="LiveId" clId="{298A12F9-6995-466E-BF09-81BBDD748D14}" dt="2019-04-25T14:30:42.978" v="19" actId="2696"/>
        <pc:sldMkLst>
          <pc:docMk/>
          <pc:sldMk cId="4236279753" sldId="376"/>
        </pc:sldMkLst>
      </pc:sldChg>
      <pc:sldChg chg="del">
        <pc:chgData name="David Belanger" userId="1196c6d2e2e9fdee" providerId="LiveId" clId="{298A12F9-6995-466E-BF09-81BBDD748D14}" dt="2019-04-25T14:30:29.400" v="8" actId="2696"/>
        <pc:sldMkLst>
          <pc:docMk/>
          <pc:sldMk cId="868871123" sldId="377"/>
        </pc:sldMkLst>
      </pc:sldChg>
      <pc:sldChg chg="del">
        <pc:chgData name="David Belanger" userId="1196c6d2e2e9fdee" providerId="LiveId" clId="{298A12F9-6995-466E-BF09-81BBDD748D14}" dt="2019-04-25T14:30:29.400" v="9" actId="2696"/>
        <pc:sldMkLst>
          <pc:docMk/>
          <pc:sldMk cId="2988393171" sldId="378"/>
        </pc:sldMkLst>
      </pc:sldChg>
      <pc:sldChg chg="del">
        <pc:chgData name="David Belanger" userId="1196c6d2e2e9fdee" providerId="LiveId" clId="{298A12F9-6995-466E-BF09-81BBDD748D14}" dt="2019-04-25T14:30:29.400" v="10" actId="2696"/>
        <pc:sldMkLst>
          <pc:docMk/>
          <pc:sldMk cId="2199835662" sldId="37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A1FF27-E5AF-4737-9F79-572EDEDDFA54}" type="doc">
      <dgm:prSet loTypeId="urn:microsoft.com/office/officeart/2005/8/layout/pyramid4" loCatId="relationship" qsTypeId="urn:microsoft.com/office/officeart/2005/8/quickstyle/simple1" qsCatId="simple" csTypeId="urn:microsoft.com/office/officeart/2005/8/colors/accent1_2" csCatId="accent1" phldr="1"/>
      <dgm:spPr/>
      <dgm:t>
        <a:bodyPr/>
        <a:lstStyle/>
        <a:p>
          <a:endParaRPr lang="en-US"/>
        </a:p>
      </dgm:t>
    </dgm:pt>
    <dgm:pt modelId="{234BA482-2472-47CB-92E6-CBFEF1C9881B}">
      <dgm:prSet phldrT="[Text]"/>
      <dgm:spPr>
        <a:solidFill>
          <a:srgbClr val="C00000"/>
        </a:solidFill>
      </dgm:spPr>
      <dgm:t>
        <a:bodyPr/>
        <a:lstStyle/>
        <a:p>
          <a:r>
            <a:rPr lang="en-US" b="1" dirty="0"/>
            <a:t>Strategy</a:t>
          </a:r>
        </a:p>
      </dgm:t>
    </dgm:pt>
    <dgm:pt modelId="{F3038399-D159-4C73-90D8-8F4879A42861}" type="parTrans" cxnId="{F4C5870E-3524-43EB-B725-B1CE1CBE294D}">
      <dgm:prSet/>
      <dgm:spPr/>
      <dgm:t>
        <a:bodyPr/>
        <a:lstStyle/>
        <a:p>
          <a:endParaRPr lang="en-US"/>
        </a:p>
      </dgm:t>
    </dgm:pt>
    <dgm:pt modelId="{46136521-2707-4073-815B-1543A462BF6A}" type="sibTrans" cxnId="{F4C5870E-3524-43EB-B725-B1CE1CBE294D}">
      <dgm:prSet/>
      <dgm:spPr/>
      <dgm:t>
        <a:bodyPr/>
        <a:lstStyle/>
        <a:p>
          <a:endParaRPr lang="en-US"/>
        </a:p>
      </dgm:t>
    </dgm:pt>
    <dgm:pt modelId="{BF7B6D69-EF90-4874-812D-63130D39094B}">
      <dgm:prSet phldrT="[Text]"/>
      <dgm:spPr>
        <a:solidFill>
          <a:schemeClr val="tx2"/>
        </a:solidFill>
      </dgm:spPr>
      <dgm:t>
        <a:bodyPr/>
        <a:lstStyle/>
        <a:p>
          <a:r>
            <a:rPr lang="en-US" b="1" dirty="0"/>
            <a:t>Technology</a:t>
          </a:r>
        </a:p>
      </dgm:t>
    </dgm:pt>
    <dgm:pt modelId="{855123A9-B8ED-4016-92AE-45260F5186CE}" type="parTrans" cxnId="{5CCD65FE-83DA-46FD-A128-38D2BACDC06F}">
      <dgm:prSet/>
      <dgm:spPr/>
      <dgm:t>
        <a:bodyPr/>
        <a:lstStyle/>
        <a:p>
          <a:endParaRPr lang="en-US"/>
        </a:p>
      </dgm:t>
    </dgm:pt>
    <dgm:pt modelId="{6364F39A-DF38-4646-A580-EBE37E5E6B5B}" type="sibTrans" cxnId="{5CCD65FE-83DA-46FD-A128-38D2BACDC06F}">
      <dgm:prSet/>
      <dgm:spPr/>
      <dgm:t>
        <a:bodyPr/>
        <a:lstStyle/>
        <a:p>
          <a:endParaRPr lang="en-US"/>
        </a:p>
      </dgm:t>
    </dgm:pt>
    <dgm:pt modelId="{E2789DB1-56D7-4B1E-97D8-125C40EBA056}">
      <dgm:prSet phldrT="[Text]"/>
      <dgm:spPr/>
      <dgm:t>
        <a:bodyPr/>
        <a:lstStyle/>
        <a:p>
          <a:r>
            <a:rPr lang="en-US" dirty="0"/>
            <a:t>Big Data Lessons</a:t>
          </a:r>
        </a:p>
      </dgm:t>
    </dgm:pt>
    <dgm:pt modelId="{0F052127-CE14-41CC-9BFE-F51BF96F515B}" type="parTrans" cxnId="{BBB9D0FE-A3F2-4B17-AC9B-E00F45FAC279}">
      <dgm:prSet/>
      <dgm:spPr/>
      <dgm:t>
        <a:bodyPr/>
        <a:lstStyle/>
        <a:p>
          <a:endParaRPr lang="en-US"/>
        </a:p>
      </dgm:t>
    </dgm:pt>
    <dgm:pt modelId="{FD548050-5FAF-4E0D-BCA3-67DDF30264EC}" type="sibTrans" cxnId="{BBB9D0FE-A3F2-4B17-AC9B-E00F45FAC279}">
      <dgm:prSet/>
      <dgm:spPr/>
      <dgm:t>
        <a:bodyPr/>
        <a:lstStyle/>
        <a:p>
          <a:endParaRPr lang="en-US"/>
        </a:p>
      </dgm:t>
    </dgm:pt>
    <dgm:pt modelId="{BD2C16E6-437D-4169-8D24-213473967BB9}">
      <dgm:prSet phldrT="[Text]"/>
      <dgm:spPr>
        <a:solidFill>
          <a:srgbClr val="00B050"/>
        </a:solidFill>
      </dgm:spPr>
      <dgm:t>
        <a:bodyPr/>
        <a:lstStyle/>
        <a:p>
          <a:r>
            <a:rPr lang="en-US" b="1" dirty="0" err="1"/>
            <a:t>EcoSystem</a:t>
          </a:r>
          <a:endParaRPr lang="en-US" b="1" dirty="0"/>
        </a:p>
      </dgm:t>
    </dgm:pt>
    <dgm:pt modelId="{FFAADB42-4748-432A-A596-73D7054E6083}" type="parTrans" cxnId="{D0ADCB85-88E8-49C5-946F-194023B41498}">
      <dgm:prSet/>
      <dgm:spPr/>
      <dgm:t>
        <a:bodyPr/>
        <a:lstStyle/>
        <a:p>
          <a:endParaRPr lang="en-US"/>
        </a:p>
      </dgm:t>
    </dgm:pt>
    <dgm:pt modelId="{CEFEDE42-E918-4B77-BFFB-68E306319687}" type="sibTrans" cxnId="{D0ADCB85-88E8-49C5-946F-194023B41498}">
      <dgm:prSet/>
      <dgm:spPr/>
      <dgm:t>
        <a:bodyPr/>
        <a:lstStyle/>
        <a:p>
          <a:endParaRPr lang="en-US"/>
        </a:p>
      </dgm:t>
    </dgm:pt>
    <dgm:pt modelId="{09447EF2-D8B0-4F6A-84A1-B472AF033AE3}" type="pres">
      <dgm:prSet presAssocID="{ECA1FF27-E5AF-4737-9F79-572EDEDDFA54}" presName="compositeShape" presStyleCnt="0">
        <dgm:presLayoutVars>
          <dgm:chMax val="9"/>
          <dgm:dir/>
          <dgm:resizeHandles val="exact"/>
        </dgm:presLayoutVars>
      </dgm:prSet>
      <dgm:spPr/>
    </dgm:pt>
    <dgm:pt modelId="{790E0DFB-68ED-4245-A33A-CEAF8A924EFA}" type="pres">
      <dgm:prSet presAssocID="{ECA1FF27-E5AF-4737-9F79-572EDEDDFA54}" presName="triangle1" presStyleLbl="node1" presStyleIdx="0" presStyleCnt="4">
        <dgm:presLayoutVars>
          <dgm:bulletEnabled val="1"/>
        </dgm:presLayoutVars>
      </dgm:prSet>
      <dgm:spPr/>
    </dgm:pt>
    <dgm:pt modelId="{6FBF1325-5A26-4E42-BAB6-5597FD5A4B00}" type="pres">
      <dgm:prSet presAssocID="{ECA1FF27-E5AF-4737-9F79-572EDEDDFA54}" presName="triangle2" presStyleLbl="node1" presStyleIdx="1" presStyleCnt="4">
        <dgm:presLayoutVars>
          <dgm:bulletEnabled val="1"/>
        </dgm:presLayoutVars>
      </dgm:prSet>
      <dgm:spPr/>
    </dgm:pt>
    <dgm:pt modelId="{41763F67-C908-4FA0-ADEF-9ACBCF41BCAD}" type="pres">
      <dgm:prSet presAssocID="{ECA1FF27-E5AF-4737-9F79-572EDEDDFA54}" presName="triangle3" presStyleLbl="node1" presStyleIdx="2" presStyleCnt="4">
        <dgm:presLayoutVars>
          <dgm:bulletEnabled val="1"/>
        </dgm:presLayoutVars>
      </dgm:prSet>
      <dgm:spPr/>
    </dgm:pt>
    <dgm:pt modelId="{B0C1045D-3F5C-4EF2-8655-4ABF62BF1A66}" type="pres">
      <dgm:prSet presAssocID="{ECA1FF27-E5AF-4737-9F79-572EDEDDFA54}" presName="triangle4" presStyleLbl="node1" presStyleIdx="3" presStyleCnt="4">
        <dgm:presLayoutVars>
          <dgm:bulletEnabled val="1"/>
        </dgm:presLayoutVars>
      </dgm:prSet>
      <dgm:spPr/>
    </dgm:pt>
  </dgm:ptLst>
  <dgm:cxnLst>
    <dgm:cxn modelId="{F4C5870E-3524-43EB-B725-B1CE1CBE294D}" srcId="{ECA1FF27-E5AF-4737-9F79-572EDEDDFA54}" destId="{234BA482-2472-47CB-92E6-CBFEF1C9881B}" srcOrd="0" destOrd="0" parTransId="{F3038399-D159-4C73-90D8-8F4879A42861}" sibTransId="{46136521-2707-4073-815B-1543A462BF6A}"/>
    <dgm:cxn modelId="{7D1F242F-FF52-48CE-BB3B-ADB124C632EF}" type="presOf" srcId="{234BA482-2472-47CB-92E6-CBFEF1C9881B}" destId="{790E0DFB-68ED-4245-A33A-CEAF8A924EFA}" srcOrd="0" destOrd="0" presId="urn:microsoft.com/office/officeart/2005/8/layout/pyramid4"/>
    <dgm:cxn modelId="{E1DCFA79-C6FC-45E0-887A-6B78B861A78E}" type="presOf" srcId="{ECA1FF27-E5AF-4737-9F79-572EDEDDFA54}" destId="{09447EF2-D8B0-4F6A-84A1-B472AF033AE3}" srcOrd="0" destOrd="0" presId="urn:microsoft.com/office/officeart/2005/8/layout/pyramid4"/>
    <dgm:cxn modelId="{D0ADCB85-88E8-49C5-946F-194023B41498}" srcId="{ECA1FF27-E5AF-4737-9F79-572EDEDDFA54}" destId="{BD2C16E6-437D-4169-8D24-213473967BB9}" srcOrd="3" destOrd="0" parTransId="{FFAADB42-4748-432A-A596-73D7054E6083}" sibTransId="{CEFEDE42-E918-4B77-BFFB-68E306319687}"/>
    <dgm:cxn modelId="{1ED21C9F-7BD4-43B7-B3ED-0C0C465447DE}" type="presOf" srcId="{BD2C16E6-437D-4169-8D24-213473967BB9}" destId="{B0C1045D-3F5C-4EF2-8655-4ABF62BF1A66}" srcOrd="0" destOrd="0" presId="urn:microsoft.com/office/officeart/2005/8/layout/pyramid4"/>
    <dgm:cxn modelId="{689B6AC7-0A58-4932-A9F0-824CCD360486}" type="presOf" srcId="{BF7B6D69-EF90-4874-812D-63130D39094B}" destId="{6FBF1325-5A26-4E42-BAB6-5597FD5A4B00}" srcOrd="0" destOrd="0" presId="urn:microsoft.com/office/officeart/2005/8/layout/pyramid4"/>
    <dgm:cxn modelId="{77F2F3CE-DFEF-4A55-825D-26F6D3DFA0F8}" type="presOf" srcId="{E2789DB1-56D7-4B1E-97D8-125C40EBA056}" destId="{41763F67-C908-4FA0-ADEF-9ACBCF41BCAD}" srcOrd="0" destOrd="0" presId="urn:microsoft.com/office/officeart/2005/8/layout/pyramid4"/>
    <dgm:cxn modelId="{5CCD65FE-83DA-46FD-A128-38D2BACDC06F}" srcId="{ECA1FF27-E5AF-4737-9F79-572EDEDDFA54}" destId="{BF7B6D69-EF90-4874-812D-63130D39094B}" srcOrd="1" destOrd="0" parTransId="{855123A9-B8ED-4016-92AE-45260F5186CE}" sibTransId="{6364F39A-DF38-4646-A580-EBE37E5E6B5B}"/>
    <dgm:cxn modelId="{BBB9D0FE-A3F2-4B17-AC9B-E00F45FAC279}" srcId="{ECA1FF27-E5AF-4737-9F79-572EDEDDFA54}" destId="{E2789DB1-56D7-4B1E-97D8-125C40EBA056}" srcOrd="2" destOrd="0" parTransId="{0F052127-CE14-41CC-9BFE-F51BF96F515B}" sibTransId="{FD548050-5FAF-4E0D-BCA3-67DDF30264EC}"/>
    <dgm:cxn modelId="{51D1E8CE-9224-4BB1-B038-A7DB68865FE3}" type="presParOf" srcId="{09447EF2-D8B0-4F6A-84A1-B472AF033AE3}" destId="{790E0DFB-68ED-4245-A33A-CEAF8A924EFA}" srcOrd="0" destOrd="0" presId="urn:microsoft.com/office/officeart/2005/8/layout/pyramid4"/>
    <dgm:cxn modelId="{07AC5D77-075D-42F6-A780-C57045030BC8}" type="presParOf" srcId="{09447EF2-D8B0-4F6A-84A1-B472AF033AE3}" destId="{6FBF1325-5A26-4E42-BAB6-5597FD5A4B00}" srcOrd="1" destOrd="0" presId="urn:microsoft.com/office/officeart/2005/8/layout/pyramid4"/>
    <dgm:cxn modelId="{D9CEB0E2-9BEE-41E7-8BF8-DD598AFC9BCF}" type="presParOf" srcId="{09447EF2-D8B0-4F6A-84A1-B472AF033AE3}" destId="{41763F67-C908-4FA0-ADEF-9ACBCF41BCAD}" srcOrd="2" destOrd="0" presId="urn:microsoft.com/office/officeart/2005/8/layout/pyramid4"/>
    <dgm:cxn modelId="{5085B6C0-8D5A-47F3-A724-55C0BB786975}" type="presParOf" srcId="{09447EF2-D8B0-4F6A-84A1-B472AF033AE3}" destId="{B0C1045D-3F5C-4EF2-8655-4ABF62BF1A66}"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A1FF27-E5AF-4737-9F79-572EDEDDFA54}" type="doc">
      <dgm:prSet loTypeId="urn:microsoft.com/office/officeart/2005/8/layout/pyramid4" loCatId="relationship" qsTypeId="urn:microsoft.com/office/officeart/2005/8/quickstyle/simple1" qsCatId="simple" csTypeId="urn:microsoft.com/office/officeart/2005/8/colors/accent1_2" csCatId="accent1" phldr="1"/>
      <dgm:spPr/>
      <dgm:t>
        <a:bodyPr/>
        <a:lstStyle/>
        <a:p>
          <a:endParaRPr lang="en-US"/>
        </a:p>
      </dgm:t>
    </dgm:pt>
    <dgm:pt modelId="{234BA482-2472-47CB-92E6-CBFEF1C9881B}">
      <dgm:prSet phldrT="[Text]"/>
      <dgm:spPr>
        <a:solidFill>
          <a:srgbClr val="C00000"/>
        </a:solidFill>
      </dgm:spPr>
      <dgm:t>
        <a:bodyPr/>
        <a:lstStyle/>
        <a:p>
          <a:r>
            <a:rPr lang="en-US" b="1" dirty="0"/>
            <a:t>Strategy</a:t>
          </a:r>
        </a:p>
      </dgm:t>
    </dgm:pt>
    <dgm:pt modelId="{F3038399-D159-4C73-90D8-8F4879A42861}" type="parTrans" cxnId="{F4C5870E-3524-43EB-B725-B1CE1CBE294D}">
      <dgm:prSet/>
      <dgm:spPr/>
      <dgm:t>
        <a:bodyPr/>
        <a:lstStyle/>
        <a:p>
          <a:endParaRPr lang="en-US"/>
        </a:p>
      </dgm:t>
    </dgm:pt>
    <dgm:pt modelId="{46136521-2707-4073-815B-1543A462BF6A}" type="sibTrans" cxnId="{F4C5870E-3524-43EB-B725-B1CE1CBE294D}">
      <dgm:prSet/>
      <dgm:spPr/>
      <dgm:t>
        <a:bodyPr/>
        <a:lstStyle/>
        <a:p>
          <a:endParaRPr lang="en-US"/>
        </a:p>
      </dgm:t>
    </dgm:pt>
    <dgm:pt modelId="{BF7B6D69-EF90-4874-812D-63130D39094B}">
      <dgm:prSet phldrT="[Text]"/>
      <dgm:spPr>
        <a:solidFill>
          <a:schemeClr val="tx2"/>
        </a:solidFill>
      </dgm:spPr>
      <dgm:t>
        <a:bodyPr/>
        <a:lstStyle/>
        <a:p>
          <a:r>
            <a:rPr lang="en-US" b="1" dirty="0"/>
            <a:t>Technology</a:t>
          </a:r>
        </a:p>
      </dgm:t>
    </dgm:pt>
    <dgm:pt modelId="{855123A9-B8ED-4016-92AE-45260F5186CE}" type="parTrans" cxnId="{5CCD65FE-83DA-46FD-A128-38D2BACDC06F}">
      <dgm:prSet/>
      <dgm:spPr/>
      <dgm:t>
        <a:bodyPr/>
        <a:lstStyle/>
        <a:p>
          <a:endParaRPr lang="en-US"/>
        </a:p>
      </dgm:t>
    </dgm:pt>
    <dgm:pt modelId="{6364F39A-DF38-4646-A580-EBE37E5E6B5B}" type="sibTrans" cxnId="{5CCD65FE-83DA-46FD-A128-38D2BACDC06F}">
      <dgm:prSet/>
      <dgm:spPr/>
      <dgm:t>
        <a:bodyPr/>
        <a:lstStyle/>
        <a:p>
          <a:endParaRPr lang="en-US"/>
        </a:p>
      </dgm:t>
    </dgm:pt>
    <dgm:pt modelId="{E2789DB1-56D7-4B1E-97D8-125C40EBA056}">
      <dgm:prSet phldrT="[Text]"/>
      <dgm:spPr/>
      <dgm:t>
        <a:bodyPr/>
        <a:lstStyle/>
        <a:p>
          <a:r>
            <a:rPr lang="en-US" dirty="0"/>
            <a:t>Big Data Lessons</a:t>
          </a:r>
        </a:p>
      </dgm:t>
    </dgm:pt>
    <dgm:pt modelId="{0F052127-CE14-41CC-9BFE-F51BF96F515B}" type="parTrans" cxnId="{BBB9D0FE-A3F2-4B17-AC9B-E00F45FAC279}">
      <dgm:prSet/>
      <dgm:spPr/>
      <dgm:t>
        <a:bodyPr/>
        <a:lstStyle/>
        <a:p>
          <a:endParaRPr lang="en-US"/>
        </a:p>
      </dgm:t>
    </dgm:pt>
    <dgm:pt modelId="{FD548050-5FAF-4E0D-BCA3-67DDF30264EC}" type="sibTrans" cxnId="{BBB9D0FE-A3F2-4B17-AC9B-E00F45FAC279}">
      <dgm:prSet/>
      <dgm:spPr/>
      <dgm:t>
        <a:bodyPr/>
        <a:lstStyle/>
        <a:p>
          <a:endParaRPr lang="en-US"/>
        </a:p>
      </dgm:t>
    </dgm:pt>
    <dgm:pt modelId="{BD2C16E6-437D-4169-8D24-213473967BB9}">
      <dgm:prSet phldrT="[Text]"/>
      <dgm:spPr>
        <a:solidFill>
          <a:srgbClr val="00B050"/>
        </a:solidFill>
      </dgm:spPr>
      <dgm:t>
        <a:bodyPr/>
        <a:lstStyle/>
        <a:p>
          <a:r>
            <a:rPr lang="en-US" b="1" dirty="0" err="1"/>
            <a:t>EcoSystem</a:t>
          </a:r>
          <a:endParaRPr lang="en-US" b="1" dirty="0"/>
        </a:p>
      </dgm:t>
    </dgm:pt>
    <dgm:pt modelId="{FFAADB42-4748-432A-A596-73D7054E6083}" type="parTrans" cxnId="{D0ADCB85-88E8-49C5-946F-194023B41498}">
      <dgm:prSet/>
      <dgm:spPr/>
      <dgm:t>
        <a:bodyPr/>
        <a:lstStyle/>
        <a:p>
          <a:endParaRPr lang="en-US"/>
        </a:p>
      </dgm:t>
    </dgm:pt>
    <dgm:pt modelId="{CEFEDE42-E918-4B77-BFFB-68E306319687}" type="sibTrans" cxnId="{D0ADCB85-88E8-49C5-946F-194023B41498}">
      <dgm:prSet/>
      <dgm:spPr/>
      <dgm:t>
        <a:bodyPr/>
        <a:lstStyle/>
        <a:p>
          <a:endParaRPr lang="en-US"/>
        </a:p>
      </dgm:t>
    </dgm:pt>
    <dgm:pt modelId="{09447EF2-D8B0-4F6A-84A1-B472AF033AE3}" type="pres">
      <dgm:prSet presAssocID="{ECA1FF27-E5AF-4737-9F79-572EDEDDFA54}" presName="compositeShape" presStyleCnt="0">
        <dgm:presLayoutVars>
          <dgm:chMax val="9"/>
          <dgm:dir/>
          <dgm:resizeHandles val="exact"/>
        </dgm:presLayoutVars>
      </dgm:prSet>
      <dgm:spPr/>
    </dgm:pt>
    <dgm:pt modelId="{790E0DFB-68ED-4245-A33A-CEAF8A924EFA}" type="pres">
      <dgm:prSet presAssocID="{ECA1FF27-E5AF-4737-9F79-572EDEDDFA54}" presName="triangle1" presStyleLbl="node1" presStyleIdx="0" presStyleCnt="4">
        <dgm:presLayoutVars>
          <dgm:bulletEnabled val="1"/>
        </dgm:presLayoutVars>
      </dgm:prSet>
      <dgm:spPr/>
    </dgm:pt>
    <dgm:pt modelId="{6FBF1325-5A26-4E42-BAB6-5597FD5A4B00}" type="pres">
      <dgm:prSet presAssocID="{ECA1FF27-E5AF-4737-9F79-572EDEDDFA54}" presName="triangle2" presStyleLbl="node1" presStyleIdx="1" presStyleCnt="4">
        <dgm:presLayoutVars>
          <dgm:bulletEnabled val="1"/>
        </dgm:presLayoutVars>
      </dgm:prSet>
      <dgm:spPr/>
    </dgm:pt>
    <dgm:pt modelId="{41763F67-C908-4FA0-ADEF-9ACBCF41BCAD}" type="pres">
      <dgm:prSet presAssocID="{ECA1FF27-E5AF-4737-9F79-572EDEDDFA54}" presName="triangle3" presStyleLbl="node1" presStyleIdx="2" presStyleCnt="4">
        <dgm:presLayoutVars>
          <dgm:bulletEnabled val="1"/>
        </dgm:presLayoutVars>
      </dgm:prSet>
      <dgm:spPr/>
    </dgm:pt>
    <dgm:pt modelId="{B0C1045D-3F5C-4EF2-8655-4ABF62BF1A66}" type="pres">
      <dgm:prSet presAssocID="{ECA1FF27-E5AF-4737-9F79-572EDEDDFA54}" presName="triangle4" presStyleLbl="node1" presStyleIdx="3" presStyleCnt="4">
        <dgm:presLayoutVars>
          <dgm:bulletEnabled val="1"/>
        </dgm:presLayoutVars>
      </dgm:prSet>
      <dgm:spPr/>
    </dgm:pt>
  </dgm:ptLst>
  <dgm:cxnLst>
    <dgm:cxn modelId="{B46E2B0E-7524-4154-AB75-49E518769ED7}" type="presOf" srcId="{BD2C16E6-437D-4169-8D24-213473967BB9}" destId="{B0C1045D-3F5C-4EF2-8655-4ABF62BF1A66}" srcOrd="0" destOrd="0" presId="urn:microsoft.com/office/officeart/2005/8/layout/pyramid4"/>
    <dgm:cxn modelId="{F4C5870E-3524-43EB-B725-B1CE1CBE294D}" srcId="{ECA1FF27-E5AF-4737-9F79-572EDEDDFA54}" destId="{234BA482-2472-47CB-92E6-CBFEF1C9881B}" srcOrd="0" destOrd="0" parTransId="{F3038399-D159-4C73-90D8-8F4879A42861}" sibTransId="{46136521-2707-4073-815B-1543A462BF6A}"/>
    <dgm:cxn modelId="{03B05763-5E67-46E1-893B-9D76167DB288}" type="presOf" srcId="{ECA1FF27-E5AF-4737-9F79-572EDEDDFA54}" destId="{09447EF2-D8B0-4F6A-84A1-B472AF033AE3}" srcOrd="0" destOrd="0" presId="urn:microsoft.com/office/officeart/2005/8/layout/pyramid4"/>
    <dgm:cxn modelId="{D0ADCB85-88E8-49C5-946F-194023B41498}" srcId="{ECA1FF27-E5AF-4737-9F79-572EDEDDFA54}" destId="{BD2C16E6-437D-4169-8D24-213473967BB9}" srcOrd="3" destOrd="0" parTransId="{FFAADB42-4748-432A-A596-73D7054E6083}" sibTransId="{CEFEDE42-E918-4B77-BFFB-68E306319687}"/>
    <dgm:cxn modelId="{984510B1-1E3E-41CF-A548-951803524CAF}" type="presOf" srcId="{234BA482-2472-47CB-92E6-CBFEF1C9881B}" destId="{790E0DFB-68ED-4245-A33A-CEAF8A924EFA}" srcOrd="0" destOrd="0" presId="urn:microsoft.com/office/officeart/2005/8/layout/pyramid4"/>
    <dgm:cxn modelId="{B7FB60D4-C798-49E4-8262-D9AFE114A603}" type="presOf" srcId="{E2789DB1-56D7-4B1E-97D8-125C40EBA056}" destId="{41763F67-C908-4FA0-ADEF-9ACBCF41BCAD}" srcOrd="0" destOrd="0" presId="urn:microsoft.com/office/officeart/2005/8/layout/pyramid4"/>
    <dgm:cxn modelId="{ACF724FE-760D-473F-9C79-050E02D6DB6F}" type="presOf" srcId="{BF7B6D69-EF90-4874-812D-63130D39094B}" destId="{6FBF1325-5A26-4E42-BAB6-5597FD5A4B00}" srcOrd="0" destOrd="0" presId="urn:microsoft.com/office/officeart/2005/8/layout/pyramid4"/>
    <dgm:cxn modelId="{5CCD65FE-83DA-46FD-A128-38D2BACDC06F}" srcId="{ECA1FF27-E5AF-4737-9F79-572EDEDDFA54}" destId="{BF7B6D69-EF90-4874-812D-63130D39094B}" srcOrd="1" destOrd="0" parTransId="{855123A9-B8ED-4016-92AE-45260F5186CE}" sibTransId="{6364F39A-DF38-4646-A580-EBE37E5E6B5B}"/>
    <dgm:cxn modelId="{BBB9D0FE-A3F2-4B17-AC9B-E00F45FAC279}" srcId="{ECA1FF27-E5AF-4737-9F79-572EDEDDFA54}" destId="{E2789DB1-56D7-4B1E-97D8-125C40EBA056}" srcOrd="2" destOrd="0" parTransId="{0F052127-CE14-41CC-9BFE-F51BF96F515B}" sibTransId="{FD548050-5FAF-4E0D-BCA3-67DDF30264EC}"/>
    <dgm:cxn modelId="{165977FF-5E6B-45A6-BBD3-9C11521E84B5}" type="presParOf" srcId="{09447EF2-D8B0-4F6A-84A1-B472AF033AE3}" destId="{790E0DFB-68ED-4245-A33A-CEAF8A924EFA}" srcOrd="0" destOrd="0" presId="urn:microsoft.com/office/officeart/2005/8/layout/pyramid4"/>
    <dgm:cxn modelId="{1E294108-2C8E-4425-A614-BD8801C0A754}" type="presParOf" srcId="{09447EF2-D8B0-4F6A-84A1-B472AF033AE3}" destId="{6FBF1325-5A26-4E42-BAB6-5597FD5A4B00}" srcOrd="1" destOrd="0" presId="urn:microsoft.com/office/officeart/2005/8/layout/pyramid4"/>
    <dgm:cxn modelId="{0381CB0F-B9A8-4478-B190-F0EFB725FA71}" type="presParOf" srcId="{09447EF2-D8B0-4F6A-84A1-B472AF033AE3}" destId="{41763F67-C908-4FA0-ADEF-9ACBCF41BCAD}" srcOrd="2" destOrd="0" presId="urn:microsoft.com/office/officeart/2005/8/layout/pyramid4"/>
    <dgm:cxn modelId="{98ECD7BA-09D0-4F69-91B4-DAC4515F10DD}" type="presParOf" srcId="{09447EF2-D8B0-4F6A-84A1-B472AF033AE3}" destId="{B0C1045D-3F5C-4EF2-8655-4ABF62BF1A66}"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A1FF27-E5AF-4737-9F79-572EDEDDFA54}" type="doc">
      <dgm:prSet loTypeId="urn:microsoft.com/office/officeart/2005/8/layout/pyramid4" loCatId="relationship" qsTypeId="urn:microsoft.com/office/officeart/2005/8/quickstyle/simple1" qsCatId="simple" csTypeId="urn:microsoft.com/office/officeart/2005/8/colors/accent1_2" csCatId="accent1" phldr="1"/>
      <dgm:spPr/>
      <dgm:t>
        <a:bodyPr/>
        <a:lstStyle/>
        <a:p>
          <a:endParaRPr lang="en-US"/>
        </a:p>
      </dgm:t>
    </dgm:pt>
    <dgm:pt modelId="{234BA482-2472-47CB-92E6-CBFEF1C9881B}">
      <dgm:prSet phldrT="[Text]"/>
      <dgm:spPr>
        <a:solidFill>
          <a:srgbClr val="C00000"/>
        </a:solidFill>
      </dgm:spPr>
      <dgm:t>
        <a:bodyPr/>
        <a:lstStyle/>
        <a:p>
          <a:r>
            <a:rPr lang="en-US" b="1" dirty="0"/>
            <a:t>Strategy</a:t>
          </a:r>
        </a:p>
      </dgm:t>
    </dgm:pt>
    <dgm:pt modelId="{F3038399-D159-4C73-90D8-8F4879A42861}" type="parTrans" cxnId="{F4C5870E-3524-43EB-B725-B1CE1CBE294D}">
      <dgm:prSet/>
      <dgm:spPr/>
      <dgm:t>
        <a:bodyPr/>
        <a:lstStyle/>
        <a:p>
          <a:endParaRPr lang="en-US"/>
        </a:p>
      </dgm:t>
    </dgm:pt>
    <dgm:pt modelId="{46136521-2707-4073-815B-1543A462BF6A}" type="sibTrans" cxnId="{F4C5870E-3524-43EB-B725-B1CE1CBE294D}">
      <dgm:prSet/>
      <dgm:spPr/>
      <dgm:t>
        <a:bodyPr/>
        <a:lstStyle/>
        <a:p>
          <a:endParaRPr lang="en-US"/>
        </a:p>
      </dgm:t>
    </dgm:pt>
    <dgm:pt modelId="{BF7B6D69-EF90-4874-812D-63130D39094B}">
      <dgm:prSet phldrT="[Text]"/>
      <dgm:spPr>
        <a:solidFill>
          <a:schemeClr val="tx2"/>
        </a:solidFill>
      </dgm:spPr>
      <dgm:t>
        <a:bodyPr/>
        <a:lstStyle/>
        <a:p>
          <a:r>
            <a:rPr lang="en-US" b="1" dirty="0"/>
            <a:t>Technology</a:t>
          </a:r>
        </a:p>
      </dgm:t>
    </dgm:pt>
    <dgm:pt modelId="{855123A9-B8ED-4016-92AE-45260F5186CE}" type="parTrans" cxnId="{5CCD65FE-83DA-46FD-A128-38D2BACDC06F}">
      <dgm:prSet/>
      <dgm:spPr/>
      <dgm:t>
        <a:bodyPr/>
        <a:lstStyle/>
        <a:p>
          <a:endParaRPr lang="en-US"/>
        </a:p>
      </dgm:t>
    </dgm:pt>
    <dgm:pt modelId="{6364F39A-DF38-4646-A580-EBE37E5E6B5B}" type="sibTrans" cxnId="{5CCD65FE-83DA-46FD-A128-38D2BACDC06F}">
      <dgm:prSet/>
      <dgm:spPr/>
      <dgm:t>
        <a:bodyPr/>
        <a:lstStyle/>
        <a:p>
          <a:endParaRPr lang="en-US"/>
        </a:p>
      </dgm:t>
    </dgm:pt>
    <dgm:pt modelId="{E2789DB1-56D7-4B1E-97D8-125C40EBA056}">
      <dgm:prSet phldrT="[Text]"/>
      <dgm:spPr/>
      <dgm:t>
        <a:bodyPr/>
        <a:lstStyle/>
        <a:p>
          <a:r>
            <a:rPr lang="en-US" dirty="0"/>
            <a:t>Big Data Lessons</a:t>
          </a:r>
        </a:p>
      </dgm:t>
    </dgm:pt>
    <dgm:pt modelId="{0F052127-CE14-41CC-9BFE-F51BF96F515B}" type="parTrans" cxnId="{BBB9D0FE-A3F2-4B17-AC9B-E00F45FAC279}">
      <dgm:prSet/>
      <dgm:spPr/>
      <dgm:t>
        <a:bodyPr/>
        <a:lstStyle/>
        <a:p>
          <a:endParaRPr lang="en-US"/>
        </a:p>
      </dgm:t>
    </dgm:pt>
    <dgm:pt modelId="{FD548050-5FAF-4E0D-BCA3-67DDF30264EC}" type="sibTrans" cxnId="{BBB9D0FE-A3F2-4B17-AC9B-E00F45FAC279}">
      <dgm:prSet/>
      <dgm:spPr/>
      <dgm:t>
        <a:bodyPr/>
        <a:lstStyle/>
        <a:p>
          <a:endParaRPr lang="en-US"/>
        </a:p>
      </dgm:t>
    </dgm:pt>
    <dgm:pt modelId="{BD2C16E6-437D-4169-8D24-213473967BB9}">
      <dgm:prSet phldrT="[Text]"/>
      <dgm:spPr>
        <a:solidFill>
          <a:srgbClr val="00B050"/>
        </a:solidFill>
      </dgm:spPr>
      <dgm:t>
        <a:bodyPr/>
        <a:lstStyle/>
        <a:p>
          <a:r>
            <a:rPr lang="en-US" b="1" dirty="0" err="1"/>
            <a:t>EcoSystem</a:t>
          </a:r>
          <a:endParaRPr lang="en-US" b="1" dirty="0"/>
        </a:p>
      </dgm:t>
    </dgm:pt>
    <dgm:pt modelId="{FFAADB42-4748-432A-A596-73D7054E6083}" type="parTrans" cxnId="{D0ADCB85-88E8-49C5-946F-194023B41498}">
      <dgm:prSet/>
      <dgm:spPr/>
      <dgm:t>
        <a:bodyPr/>
        <a:lstStyle/>
        <a:p>
          <a:endParaRPr lang="en-US"/>
        </a:p>
      </dgm:t>
    </dgm:pt>
    <dgm:pt modelId="{CEFEDE42-E918-4B77-BFFB-68E306319687}" type="sibTrans" cxnId="{D0ADCB85-88E8-49C5-946F-194023B41498}">
      <dgm:prSet/>
      <dgm:spPr/>
      <dgm:t>
        <a:bodyPr/>
        <a:lstStyle/>
        <a:p>
          <a:endParaRPr lang="en-US"/>
        </a:p>
      </dgm:t>
    </dgm:pt>
    <dgm:pt modelId="{09447EF2-D8B0-4F6A-84A1-B472AF033AE3}" type="pres">
      <dgm:prSet presAssocID="{ECA1FF27-E5AF-4737-9F79-572EDEDDFA54}" presName="compositeShape" presStyleCnt="0">
        <dgm:presLayoutVars>
          <dgm:chMax val="9"/>
          <dgm:dir/>
          <dgm:resizeHandles val="exact"/>
        </dgm:presLayoutVars>
      </dgm:prSet>
      <dgm:spPr/>
    </dgm:pt>
    <dgm:pt modelId="{790E0DFB-68ED-4245-A33A-CEAF8A924EFA}" type="pres">
      <dgm:prSet presAssocID="{ECA1FF27-E5AF-4737-9F79-572EDEDDFA54}" presName="triangle1" presStyleLbl="node1" presStyleIdx="0" presStyleCnt="4">
        <dgm:presLayoutVars>
          <dgm:bulletEnabled val="1"/>
        </dgm:presLayoutVars>
      </dgm:prSet>
      <dgm:spPr/>
    </dgm:pt>
    <dgm:pt modelId="{6FBF1325-5A26-4E42-BAB6-5597FD5A4B00}" type="pres">
      <dgm:prSet presAssocID="{ECA1FF27-E5AF-4737-9F79-572EDEDDFA54}" presName="triangle2" presStyleLbl="node1" presStyleIdx="1" presStyleCnt="4">
        <dgm:presLayoutVars>
          <dgm:bulletEnabled val="1"/>
        </dgm:presLayoutVars>
      </dgm:prSet>
      <dgm:spPr/>
    </dgm:pt>
    <dgm:pt modelId="{41763F67-C908-4FA0-ADEF-9ACBCF41BCAD}" type="pres">
      <dgm:prSet presAssocID="{ECA1FF27-E5AF-4737-9F79-572EDEDDFA54}" presName="triangle3" presStyleLbl="node1" presStyleIdx="2" presStyleCnt="4">
        <dgm:presLayoutVars>
          <dgm:bulletEnabled val="1"/>
        </dgm:presLayoutVars>
      </dgm:prSet>
      <dgm:spPr/>
    </dgm:pt>
    <dgm:pt modelId="{B0C1045D-3F5C-4EF2-8655-4ABF62BF1A66}" type="pres">
      <dgm:prSet presAssocID="{ECA1FF27-E5AF-4737-9F79-572EDEDDFA54}" presName="triangle4" presStyleLbl="node1" presStyleIdx="3" presStyleCnt="4">
        <dgm:presLayoutVars>
          <dgm:bulletEnabled val="1"/>
        </dgm:presLayoutVars>
      </dgm:prSet>
      <dgm:spPr/>
    </dgm:pt>
  </dgm:ptLst>
  <dgm:cxnLst>
    <dgm:cxn modelId="{F4C5870E-3524-43EB-B725-B1CE1CBE294D}" srcId="{ECA1FF27-E5AF-4737-9F79-572EDEDDFA54}" destId="{234BA482-2472-47CB-92E6-CBFEF1C9881B}" srcOrd="0" destOrd="0" parTransId="{F3038399-D159-4C73-90D8-8F4879A42861}" sibTransId="{46136521-2707-4073-815B-1543A462BF6A}"/>
    <dgm:cxn modelId="{22184E39-1CF5-4CEF-8CAB-C422EED254BB}" type="presOf" srcId="{ECA1FF27-E5AF-4737-9F79-572EDEDDFA54}" destId="{09447EF2-D8B0-4F6A-84A1-B472AF033AE3}" srcOrd="0" destOrd="0" presId="urn:microsoft.com/office/officeart/2005/8/layout/pyramid4"/>
    <dgm:cxn modelId="{D0ADCB85-88E8-49C5-946F-194023B41498}" srcId="{ECA1FF27-E5AF-4737-9F79-572EDEDDFA54}" destId="{BD2C16E6-437D-4169-8D24-213473967BB9}" srcOrd="3" destOrd="0" parTransId="{FFAADB42-4748-432A-A596-73D7054E6083}" sibTransId="{CEFEDE42-E918-4B77-BFFB-68E306319687}"/>
    <dgm:cxn modelId="{F8680790-5F02-4633-BEBE-3E43DD3052CD}" type="presOf" srcId="{E2789DB1-56D7-4B1E-97D8-125C40EBA056}" destId="{41763F67-C908-4FA0-ADEF-9ACBCF41BCAD}" srcOrd="0" destOrd="0" presId="urn:microsoft.com/office/officeart/2005/8/layout/pyramid4"/>
    <dgm:cxn modelId="{FBE13E9D-28BE-4D73-A9DB-9E7247C1056C}" type="presOf" srcId="{234BA482-2472-47CB-92E6-CBFEF1C9881B}" destId="{790E0DFB-68ED-4245-A33A-CEAF8A924EFA}" srcOrd="0" destOrd="0" presId="urn:microsoft.com/office/officeart/2005/8/layout/pyramid4"/>
    <dgm:cxn modelId="{B58DAABB-C532-409C-86C6-514D68F07AAF}" type="presOf" srcId="{BF7B6D69-EF90-4874-812D-63130D39094B}" destId="{6FBF1325-5A26-4E42-BAB6-5597FD5A4B00}" srcOrd="0" destOrd="0" presId="urn:microsoft.com/office/officeart/2005/8/layout/pyramid4"/>
    <dgm:cxn modelId="{81828CF2-F507-49C6-9E49-E64DFF2DCCB6}" type="presOf" srcId="{BD2C16E6-437D-4169-8D24-213473967BB9}" destId="{B0C1045D-3F5C-4EF2-8655-4ABF62BF1A66}" srcOrd="0" destOrd="0" presId="urn:microsoft.com/office/officeart/2005/8/layout/pyramid4"/>
    <dgm:cxn modelId="{5CCD65FE-83DA-46FD-A128-38D2BACDC06F}" srcId="{ECA1FF27-E5AF-4737-9F79-572EDEDDFA54}" destId="{BF7B6D69-EF90-4874-812D-63130D39094B}" srcOrd="1" destOrd="0" parTransId="{855123A9-B8ED-4016-92AE-45260F5186CE}" sibTransId="{6364F39A-DF38-4646-A580-EBE37E5E6B5B}"/>
    <dgm:cxn modelId="{BBB9D0FE-A3F2-4B17-AC9B-E00F45FAC279}" srcId="{ECA1FF27-E5AF-4737-9F79-572EDEDDFA54}" destId="{E2789DB1-56D7-4B1E-97D8-125C40EBA056}" srcOrd="2" destOrd="0" parTransId="{0F052127-CE14-41CC-9BFE-F51BF96F515B}" sibTransId="{FD548050-5FAF-4E0D-BCA3-67DDF30264EC}"/>
    <dgm:cxn modelId="{7016C502-0D87-4CF0-979F-682B6A1C1854}" type="presParOf" srcId="{09447EF2-D8B0-4F6A-84A1-B472AF033AE3}" destId="{790E0DFB-68ED-4245-A33A-CEAF8A924EFA}" srcOrd="0" destOrd="0" presId="urn:microsoft.com/office/officeart/2005/8/layout/pyramid4"/>
    <dgm:cxn modelId="{46A3B8D1-BB79-4F33-A0FC-9621C3900530}" type="presParOf" srcId="{09447EF2-D8B0-4F6A-84A1-B472AF033AE3}" destId="{6FBF1325-5A26-4E42-BAB6-5597FD5A4B00}" srcOrd="1" destOrd="0" presId="urn:microsoft.com/office/officeart/2005/8/layout/pyramid4"/>
    <dgm:cxn modelId="{5E32501C-D002-4537-A61B-EF54F4E2B59E}" type="presParOf" srcId="{09447EF2-D8B0-4F6A-84A1-B472AF033AE3}" destId="{41763F67-C908-4FA0-ADEF-9ACBCF41BCAD}" srcOrd="2" destOrd="0" presId="urn:microsoft.com/office/officeart/2005/8/layout/pyramid4"/>
    <dgm:cxn modelId="{5223EBE7-3155-4452-B1B9-BABF42EE1460}" type="presParOf" srcId="{09447EF2-D8B0-4F6A-84A1-B472AF033AE3}" destId="{B0C1045D-3F5C-4EF2-8655-4ABF62BF1A66}"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A1FF27-E5AF-4737-9F79-572EDEDDFA54}" type="doc">
      <dgm:prSet loTypeId="urn:microsoft.com/office/officeart/2005/8/layout/pyramid4" loCatId="relationship" qsTypeId="urn:microsoft.com/office/officeart/2005/8/quickstyle/simple1" qsCatId="simple" csTypeId="urn:microsoft.com/office/officeart/2005/8/colors/accent1_2" csCatId="accent1" phldr="1"/>
      <dgm:spPr/>
      <dgm:t>
        <a:bodyPr/>
        <a:lstStyle/>
        <a:p>
          <a:endParaRPr lang="en-US"/>
        </a:p>
      </dgm:t>
    </dgm:pt>
    <dgm:pt modelId="{234BA482-2472-47CB-92E6-CBFEF1C9881B}">
      <dgm:prSet phldrT="[Text]"/>
      <dgm:spPr>
        <a:solidFill>
          <a:srgbClr val="C00000"/>
        </a:solidFill>
      </dgm:spPr>
      <dgm:t>
        <a:bodyPr/>
        <a:lstStyle/>
        <a:p>
          <a:r>
            <a:rPr lang="en-US" b="1" dirty="0"/>
            <a:t>Strategy</a:t>
          </a:r>
        </a:p>
      </dgm:t>
    </dgm:pt>
    <dgm:pt modelId="{F3038399-D159-4C73-90D8-8F4879A42861}" type="parTrans" cxnId="{F4C5870E-3524-43EB-B725-B1CE1CBE294D}">
      <dgm:prSet/>
      <dgm:spPr/>
      <dgm:t>
        <a:bodyPr/>
        <a:lstStyle/>
        <a:p>
          <a:endParaRPr lang="en-US"/>
        </a:p>
      </dgm:t>
    </dgm:pt>
    <dgm:pt modelId="{46136521-2707-4073-815B-1543A462BF6A}" type="sibTrans" cxnId="{F4C5870E-3524-43EB-B725-B1CE1CBE294D}">
      <dgm:prSet/>
      <dgm:spPr/>
      <dgm:t>
        <a:bodyPr/>
        <a:lstStyle/>
        <a:p>
          <a:endParaRPr lang="en-US"/>
        </a:p>
      </dgm:t>
    </dgm:pt>
    <dgm:pt modelId="{BF7B6D69-EF90-4874-812D-63130D39094B}">
      <dgm:prSet phldrT="[Text]"/>
      <dgm:spPr>
        <a:solidFill>
          <a:schemeClr val="tx2"/>
        </a:solidFill>
      </dgm:spPr>
      <dgm:t>
        <a:bodyPr/>
        <a:lstStyle/>
        <a:p>
          <a:r>
            <a:rPr lang="en-US" b="1" dirty="0"/>
            <a:t>Technology</a:t>
          </a:r>
        </a:p>
      </dgm:t>
    </dgm:pt>
    <dgm:pt modelId="{855123A9-B8ED-4016-92AE-45260F5186CE}" type="parTrans" cxnId="{5CCD65FE-83DA-46FD-A128-38D2BACDC06F}">
      <dgm:prSet/>
      <dgm:spPr/>
      <dgm:t>
        <a:bodyPr/>
        <a:lstStyle/>
        <a:p>
          <a:endParaRPr lang="en-US"/>
        </a:p>
      </dgm:t>
    </dgm:pt>
    <dgm:pt modelId="{6364F39A-DF38-4646-A580-EBE37E5E6B5B}" type="sibTrans" cxnId="{5CCD65FE-83DA-46FD-A128-38D2BACDC06F}">
      <dgm:prSet/>
      <dgm:spPr/>
      <dgm:t>
        <a:bodyPr/>
        <a:lstStyle/>
        <a:p>
          <a:endParaRPr lang="en-US"/>
        </a:p>
      </dgm:t>
    </dgm:pt>
    <dgm:pt modelId="{E2789DB1-56D7-4B1E-97D8-125C40EBA056}">
      <dgm:prSet phldrT="[Text]"/>
      <dgm:spPr/>
      <dgm:t>
        <a:bodyPr/>
        <a:lstStyle/>
        <a:p>
          <a:r>
            <a:rPr lang="en-US" dirty="0"/>
            <a:t>Big Data Lessons</a:t>
          </a:r>
        </a:p>
      </dgm:t>
    </dgm:pt>
    <dgm:pt modelId="{0F052127-CE14-41CC-9BFE-F51BF96F515B}" type="parTrans" cxnId="{BBB9D0FE-A3F2-4B17-AC9B-E00F45FAC279}">
      <dgm:prSet/>
      <dgm:spPr/>
      <dgm:t>
        <a:bodyPr/>
        <a:lstStyle/>
        <a:p>
          <a:endParaRPr lang="en-US"/>
        </a:p>
      </dgm:t>
    </dgm:pt>
    <dgm:pt modelId="{FD548050-5FAF-4E0D-BCA3-67DDF30264EC}" type="sibTrans" cxnId="{BBB9D0FE-A3F2-4B17-AC9B-E00F45FAC279}">
      <dgm:prSet/>
      <dgm:spPr/>
      <dgm:t>
        <a:bodyPr/>
        <a:lstStyle/>
        <a:p>
          <a:endParaRPr lang="en-US"/>
        </a:p>
      </dgm:t>
    </dgm:pt>
    <dgm:pt modelId="{BD2C16E6-437D-4169-8D24-213473967BB9}">
      <dgm:prSet phldrT="[Text]"/>
      <dgm:spPr>
        <a:solidFill>
          <a:srgbClr val="00B050"/>
        </a:solidFill>
      </dgm:spPr>
      <dgm:t>
        <a:bodyPr/>
        <a:lstStyle/>
        <a:p>
          <a:r>
            <a:rPr lang="en-US" b="1" dirty="0" err="1"/>
            <a:t>EcoSystem</a:t>
          </a:r>
          <a:endParaRPr lang="en-US" b="1" dirty="0"/>
        </a:p>
      </dgm:t>
    </dgm:pt>
    <dgm:pt modelId="{FFAADB42-4748-432A-A596-73D7054E6083}" type="parTrans" cxnId="{D0ADCB85-88E8-49C5-946F-194023B41498}">
      <dgm:prSet/>
      <dgm:spPr/>
      <dgm:t>
        <a:bodyPr/>
        <a:lstStyle/>
        <a:p>
          <a:endParaRPr lang="en-US"/>
        </a:p>
      </dgm:t>
    </dgm:pt>
    <dgm:pt modelId="{CEFEDE42-E918-4B77-BFFB-68E306319687}" type="sibTrans" cxnId="{D0ADCB85-88E8-49C5-946F-194023B41498}">
      <dgm:prSet/>
      <dgm:spPr/>
      <dgm:t>
        <a:bodyPr/>
        <a:lstStyle/>
        <a:p>
          <a:endParaRPr lang="en-US"/>
        </a:p>
      </dgm:t>
    </dgm:pt>
    <dgm:pt modelId="{09447EF2-D8B0-4F6A-84A1-B472AF033AE3}" type="pres">
      <dgm:prSet presAssocID="{ECA1FF27-E5AF-4737-9F79-572EDEDDFA54}" presName="compositeShape" presStyleCnt="0">
        <dgm:presLayoutVars>
          <dgm:chMax val="9"/>
          <dgm:dir/>
          <dgm:resizeHandles val="exact"/>
        </dgm:presLayoutVars>
      </dgm:prSet>
      <dgm:spPr/>
    </dgm:pt>
    <dgm:pt modelId="{790E0DFB-68ED-4245-A33A-CEAF8A924EFA}" type="pres">
      <dgm:prSet presAssocID="{ECA1FF27-E5AF-4737-9F79-572EDEDDFA54}" presName="triangle1" presStyleLbl="node1" presStyleIdx="0" presStyleCnt="4">
        <dgm:presLayoutVars>
          <dgm:bulletEnabled val="1"/>
        </dgm:presLayoutVars>
      </dgm:prSet>
      <dgm:spPr/>
    </dgm:pt>
    <dgm:pt modelId="{6FBF1325-5A26-4E42-BAB6-5597FD5A4B00}" type="pres">
      <dgm:prSet presAssocID="{ECA1FF27-E5AF-4737-9F79-572EDEDDFA54}" presName="triangle2" presStyleLbl="node1" presStyleIdx="1" presStyleCnt="4">
        <dgm:presLayoutVars>
          <dgm:bulletEnabled val="1"/>
        </dgm:presLayoutVars>
      </dgm:prSet>
      <dgm:spPr/>
    </dgm:pt>
    <dgm:pt modelId="{41763F67-C908-4FA0-ADEF-9ACBCF41BCAD}" type="pres">
      <dgm:prSet presAssocID="{ECA1FF27-E5AF-4737-9F79-572EDEDDFA54}" presName="triangle3" presStyleLbl="node1" presStyleIdx="2" presStyleCnt="4">
        <dgm:presLayoutVars>
          <dgm:bulletEnabled val="1"/>
        </dgm:presLayoutVars>
      </dgm:prSet>
      <dgm:spPr/>
    </dgm:pt>
    <dgm:pt modelId="{B0C1045D-3F5C-4EF2-8655-4ABF62BF1A66}" type="pres">
      <dgm:prSet presAssocID="{ECA1FF27-E5AF-4737-9F79-572EDEDDFA54}" presName="triangle4" presStyleLbl="node1" presStyleIdx="3" presStyleCnt="4">
        <dgm:presLayoutVars>
          <dgm:bulletEnabled val="1"/>
        </dgm:presLayoutVars>
      </dgm:prSet>
      <dgm:spPr/>
    </dgm:pt>
  </dgm:ptLst>
  <dgm:cxnLst>
    <dgm:cxn modelId="{F4C5870E-3524-43EB-B725-B1CE1CBE294D}" srcId="{ECA1FF27-E5AF-4737-9F79-572EDEDDFA54}" destId="{234BA482-2472-47CB-92E6-CBFEF1C9881B}" srcOrd="0" destOrd="0" parTransId="{F3038399-D159-4C73-90D8-8F4879A42861}" sibTransId="{46136521-2707-4073-815B-1543A462BF6A}"/>
    <dgm:cxn modelId="{F6F0C339-F463-46E0-B64D-DC139DA057FF}" type="presOf" srcId="{ECA1FF27-E5AF-4737-9F79-572EDEDDFA54}" destId="{09447EF2-D8B0-4F6A-84A1-B472AF033AE3}" srcOrd="0" destOrd="0" presId="urn:microsoft.com/office/officeart/2005/8/layout/pyramid4"/>
    <dgm:cxn modelId="{4B91B86F-DFDE-437F-975A-3C0ECA209BBC}" type="presOf" srcId="{E2789DB1-56D7-4B1E-97D8-125C40EBA056}" destId="{41763F67-C908-4FA0-ADEF-9ACBCF41BCAD}" srcOrd="0" destOrd="0" presId="urn:microsoft.com/office/officeart/2005/8/layout/pyramid4"/>
    <dgm:cxn modelId="{D0ADCB85-88E8-49C5-946F-194023B41498}" srcId="{ECA1FF27-E5AF-4737-9F79-572EDEDDFA54}" destId="{BD2C16E6-437D-4169-8D24-213473967BB9}" srcOrd="3" destOrd="0" parTransId="{FFAADB42-4748-432A-A596-73D7054E6083}" sibTransId="{CEFEDE42-E918-4B77-BFFB-68E306319687}"/>
    <dgm:cxn modelId="{34143C9E-175D-43D2-A498-6ED302825635}" type="presOf" srcId="{BF7B6D69-EF90-4874-812D-63130D39094B}" destId="{6FBF1325-5A26-4E42-BAB6-5597FD5A4B00}" srcOrd="0" destOrd="0" presId="urn:microsoft.com/office/officeart/2005/8/layout/pyramid4"/>
    <dgm:cxn modelId="{0DD915A4-DA7A-4FC9-BCB6-A10578EE4A08}" type="presOf" srcId="{234BA482-2472-47CB-92E6-CBFEF1C9881B}" destId="{790E0DFB-68ED-4245-A33A-CEAF8A924EFA}" srcOrd="0" destOrd="0" presId="urn:microsoft.com/office/officeart/2005/8/layout/pyramid4"/>
    <dgm:cxn modelId="{1B5C64E4-F981-4F9D-AA3C-BF3FF518809B}" type="presOf" srcId="{BD2C16E6-437D-4169-8D24-213473967BB9}" destId="{B0C1045D-3F5C-4EF2-8655-4ABF62BF1A66}" srcOrd="0" destOrd="0" presId="urn:microsoft.com/office/officeart/2005/8/layout/pyramid4"/>
    <dgm:cxn modelId="{5CCD65FE-83DA-46FD-A128-38D2BACDC06F}" srcId="{ECA1FF27-E5AF-4737-9F79-572EDEDDFA54}" destId="{BF7B6D69-EF90-4874-812D-63130D39094B}" srcOrd="1" destOrd="0" parTransId="{855123A9-B8ED-4016-92AE-45260F5186CE}" sibTransId="{6364F39A-DF38-4646-A580-EBE37E5E6B5B}"/>
    <dgm:cxn modelId="{BBB9D0FE-A3F2-4B17-AC9B-E00F45FAC279}" srcId="{ECA1FF27-E5AF-4737-9F79-572EDEDDFA54}" destId="{E2789DB1-56D7-4B1E-97D8-125C40EBA056}" srcOrd="2" destOrd="0" parTransId="{0F052127-CE14-41CC-9BFE-F51BF96F515B}" sibTransId="{FD548050-5FAF-4E0D-BCA3-67DDF30264EC}"/>
    <dgm:cxn modelId="{1DF649D8-187B-4202-9329-00B21826563C}" type="presParOf" srcId="{09447EF2-D8B0-4F6A-84A1-B472AF033AE3}" destId="{790E0DFB-68ED-4245-A33A-CEAF8A924EFA}" srcOrd="0" destOrd="0" presId="urn:microsoft.com/office/officeart/2005/8/layout/pyramid4"/>
    <dgm:cxn modelId="{FC4D1E83-FC6F-44D8-8275-E137AEFE3763}" type="presParOf" srcId="{09447EF2-D8B0-4F6A-84A1-B472AF033AE3}" destId="{6FBF1325-5A26-4E42-BAB6-5597FD5A4B00}" srcOrd="1" destOrd="0" presId="urn:microsoft.com/office/officeart/2005/8/layout/pyramid4"/>
    <dgm:cxn modelId="{4C81772F-DA6C-4891-854A-6E5B0F8585F8}" type="presParOf" srcId="{09447EF2-D8B0-4F6A-84A1-B472AF033AE3}" destId="{41763F67-C908-4FA0-ADEF-9ACBCF41BCAD}" srcOrd="2" destOrd="0" presId="urn:microsoft.com/office/officeart/2005/8/layout/pyramid4"/>
    <dgm:cxn modelId="{6ABBD3FA-469F-4C98-8B84-18D076D02458}" type="presParOf" srcId="{09447EF2-D8B0-4F6A-84A1-B472AF033AE3}" destId="{B0C1045D-3F5C-4EF2-8655-4ABF62BF1A66}"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B9B17FD-00D7-4BD4-A578-E6EC2865BD19}"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35DC13F6-6825-47EB-8F45-AFE11A6B4B15}">
      <dgm:prSet phldrT="[Text]"/>
      <dgm:spPr/>
      <dgm:t>
        <a:bodyPr/>
        <a:lstStyle/>
        <a:p>
          <a:r>
            <a:rPr lang="en-US" dirty="0"/>
            <a:t>Dimension</a:t>
          </a:r>
        </a:p>
      </dgm:t>
    </dgm:pt>
    <dgm:pt modelId="{62343B86-4D1D-4045-A056-6818263D37AF}" type="parTrans" cxnId="{2CB0FB64-1F90-4D41-AC36-2ECB8AD58573}">
      <dgm:prSet/>
      <dgm:spPr/>
      <dgm:t>
        <a:bodyPr/>
        <a:lstStyle/>
        <a:p>
          <a:endParaRPr lang="en-US"/>
        </a:p>
      </dgm:t>
    </dgm:pt>
    <dgm:pt modelId="{9EF6E88F-382B-4B57-8B92-4F1B3F36A93F}" type="sibTrans" cxnId="{2CB0FB64-1F90-4D41-AC36-2ECB8AD58573}">
      <dgm:prSet/>
      <dgm:spPr/>
      <dgm:t>
        <a:bodyPr/>
        <a:lstStyle/>
        <a:p>
          <a:endParaRPr lang="en-US"/>
        </a:p>
      </dgm:t>
    </dgm:pt>
    <dgm:pt modelId="{32A236DB-2963-46BB-9C9A-7937F94876B7}">
      <dgm:prSet phldrT="[Text]"/>
      <dgm:spPr/>
      <dgm:t>
        <a:bodyPr/>
        <a:lstStyle/>
        <a:p>
          <a:r>
            <a:rPr lang="en-US" dirty="0"/>
            <a:t>Frequency</a:t>
          </a:r>
        </a:p>
      </dgm:t>
    </dgm:pt>
    <dgm:pt modelId="{FA496E5A-B677-4A5E-B83C-C1698BC8D41F}" type="parTrans" cxnId="{6A988BC6-E7CF-40B8-B1AC-65BE1088E20B}">
      <dgm:prSet/>
      <dgm:spPr/>
      <dgm:t>
        <a:bodyPr/>
        <a:lstStyle/>
        <a:p>
          <a:endParaRPr lang="en-US"/>
        </a:p>
      </dgm:t>
    </dgm:pt>
    <dgm:pt modelId="{D790A649-7354-4557-A379-A4CE42D38C26}" type="sibTrans" cxnId="{6A988BC6-E7CF-40B8-B1AC-65BE1088E20B}">
      <dgm:prSet/>
      <dgm:spPr/>
      <dgm:t>
        <a:bodyPr/>
        <a:lstStyle/>
        <a:p>
          <a:endParaRPr lang="en-US"/>
        </a:p>
      </dgm:t>
    </dgm:pt>
    <dgm:pt modelId="{3593656A-B4FE-4B98-BE8F-88C337543B69}">
      <dgm:prSet phldrT="[Text]"/>
      <dgm:spPr/>
      <dgm:t>
        <a:bodyPr/>
        <a:lstStyle/>
        <a:p>
          <a:r>
            <a:rPr lang="en-US" dirty="0"/>
            <a:t>Variety</a:t>
          </a:r>
        </a:p>
      </dgm:t>
    </dgm:pt>
    <dgm:pt modelId="{E7285021-A736-46B4-ADFC-FDD0CEAEAE4A}" type="parTrans" cxnId="{C4A4C13A-C498-4B13-9FC9-0024F7D13786}">
      <dgm:prSet/>
      <dgm:spPr/>
      <dgm:t>
        <a:bodyPr/>
        <a:lstStyle/>
        <a:p>
          <a:endParaRPr lang="en-US"/>
        </a:p>
      </dgm:t>
    </dgm:pt>
    <dgm:pt modelId="{D127CDCA-490D-4B0E-82B5-16EFBB108D78}" type="sibTrans" cxnId="{C4A4C13A-C498-4B13-9FC9-0024F7D13786}">
      <dgm:prSet/>
      <dgm:spPr/>
      <dgm:t>
        <a:bodyPr/>
        <a:lstStyle/>
        <a:p>
          <a:endParaRPr lang="en-US"/>
        </a:p>
      </dgm:t>
    </dgm:pt>
    <dgm:pt modelId="{954319F2-6C53-4663-867C-9411AD7E2AB4}">
      <dgm:prSet phldrT="[Text]"/>
      <dgm:spPr/>
      <dgm:t>
        <a:bodyPr/>
        <a:lstStyle/>
        <a:p>
          <a:r>
            <a:rPr lang="en-US" dirty="0"/>
            <a:t>Traditional</a:t>
          </a:r>
        </a:p>
      </dgm:t>
    </dgm:pt>
    <dgm:pt modelId="{CCD0787C-3CA1-4B78-A103-25AABC374211}" type="parTrans" cxnId="{640143D9-5D68-476C-A6EE-B3DFC84E8180}">
      <dgm:prSet/>
      <dgm:spPr/>
      <dgm:t>
        <a:bodyPr/>
        <a:lstStyle/>
        <a:p>
          <a:endParaRPr lang="en-US"/>
        </a:p>
      </dgm:t>
    </dgm:pt>
    <dgm:pt modelId="{1E860654-BF58-4404-8626-819E6942C754}" type="sibTrans" cxnId="{640143D9-5D68-476C-A6EE-B3DFC84E8180}">
      <dgm:prSet/>
      <dgm:spPr/>
      <dgm:t>
        <a:bodyPr/>
        <a:lstStyle/>
        <a:p>
          <a:endParaRPr lang="en-US"/>
        </a:p>
      </dgm:t>
    </dgm:pt>
    <dgm:pt modelId="{581B8D6B-8E2D-4A1B-A3AC-B0E60B37FDD6}">
      <dgm:prSet phldrT="[Text]"/>
      <dgm:spPr/>
      <dgm:t>
        <a:bodyPr/>
        <a:lstStyle/>
        <a:p>
          <a:r>
            <a:rPr lang="en-US" dirty="0"/>
            <a:t>Largely Batch</a:t>
          </a:r>
        </a:p>
      </dgm:t>
    </dgm:pt>
    <dgm:pt modelId="{B721E142-DE84-4587-BED9-1B05591D351D}" type="parTrans" cxnId="{5CA8F498-1412-4835-96F0-12779CA6F619}">
      <dgm:prSet/>
      <dgm:spPr/>
      <dgm:t>
        <a:bodyPr/>
        <a:lstStyle/>
        <a:p>
          <a:endParaRPr lang="en-US"/>
        </a:p>
      </dgm:t>
    </dgm:pt>
    <dgm:pt modelId="{2E9B7E49-F239-41B0-BD0D-279463B34B96}" type="sibTrans" cxnId="{5CA8F498-1412-4835-96F0-12779CA6F619}">
      <dgm:prSet/>
      <dgm:spPr/>
      <dgm:t>
        <a:bodyPr/>
        <a:lstStyle/>
        <a:p>
          <a:endParaRPr lang="en-US"/>
        </a:p>
      </dgm:t>
    </dgm:pt>
    <dgm:pt modelId="{A0E5A0D1-1A2A-401F-B0FD-00A1D34919B8}">
      <dgm:prSet phldrT="[Text]"/>
      <dgm:spPr/>
      <dgm:t>
        <a:bodyPr/>
        <a:lstStyle/>
        <a:p>
          <a:r>
            <a:rPr lang="en-US" dirty="0"/>
            <a:t>Structured</a:t>
          </a:r>
        </a:p>
      </dgm:t>
    </dgm:pt>
    <dgm:pt modelId="{02454F55-F202-4311-8A89-8EBDA118A360}" type="parTrans" cxnId="{5AC555F6-374C-4EDB-8A8E-3808AF3BF9CA}">
      <dgm:prSet/>
      <dgm:spPr/>
      <dgm:t>
        <a:bodyPr/>
        <a:lstStyle/>
        <a:p>
          <a:endParaRPr lang="en-US"/>
        </a:p>
      </dgm:t>
    </dgm:pt>
    <dgm:pt modelId="{F7A4E204-1A59-4043-966A-80AAE4ABEC42}" type="sibTrans" cxnId="{5AC555F6-374C-4EDB-8A8E-3808AF3BF9CA}">
      <dgm:prSet/>
      <dgm:spPr/>
      <dgm:t>
        <a:bodyPr/>
        <a:lstStyle/>
        <a:p>
          <a:endParaRPr lang="en-US"/>
        </a:p>
      </dgm:t>
    </dgm:pt>
    <dgm:pt modelId="{3989F535-06D4-4209-BD01-69569DBA048D}">
      <dgm:prSet phldrT="[Text]"/>
      <dgm:spPr/>
      <dgm:t>
        <a:bodyPr/>
        <a:lstStyle/>
        <a:p>
          <a:r>
            <a:rPr lang="en-US" dirty="0"/>
            <a:t>Big Data</a:t>
          </a:r>
        </a:p>
      </dgm:t>
    </dgm:pt>
    <dgm:pt modelId="{F380CAE2-BC98-4702-B0C9-944CAFF6F517}" type="parTrans" cxnId="{DABB7688-262D-41C0-9999-3A753C534044}">
      <dgm:prSet/>
      <dgm:spPr/>
      <dgm:t>
        <a:bodyPr/>
        <a:lstStyle/>
        <a:p>
          <a:endParaRPr lang="en-US"/>
        </a:p>
      </dgm:t>
    </dgm:pt>
    <dgm:pt modelId="{EEA20DC5-9C97-4CEE-A10C-0C6AB98002AE}" type="sibTrans" cxnId="{DABB7688-262D-41C0-9999-3A753C534044}">
      <dgm:prSet/>
      <dgm:spPr/>
      <dgm:t>
        <a:bodyPr/>
        <a:lstStyle/>
        <a:p>
          <a:endParaRPr lang="en-US"/>
        </a:p>
      </dgm:t>
    </dgm:pt>
    <dgm:pt modelId="{57DCDF55-486E-45D8-A602-96B9A522513B}">
      <dgm:prSet phldrT="[Text]"/>
      <dgm:spPr/>
      <dgm:t>
        <a:bodyPr/>
        <a:lstStyle/>
        <a:p>
          <a:r>
            <a:rPr lang="en-US" dirty="0"/>
            <a:t>Batch &amp; RT - Streams</a:t>
          </a:r>
        </a:p>
      </dgm:t>
    </dgm:pt>
    <dgm:pt modelId="{37781833-E019-400B-B761-B2BDB157086A}" type="parTrans" cxnId="{4FBDB22A-6F68-4980-B536-FCBA1B0FA25E}">
      <dgm:prSet/>
      <dgm:spPr/>
      <dgm:t>
        <a:bodyPr/>
        <a:lstStyle/>
        <a:p>
          <a:endParaRPr lang="en-US"/>
        </a:p>
      </dgm:t>
    </dgm:pt>
    <dgm:pt modelId="{CA1D733C-7D4F-4509-8EE7-ABBE12FC138C}" type="sibTrans" cxnId="{4FBDB22A-6F68-4980-B536-FCBA1B0FA25E}">
      <dgm:prSet/>
      <dgm:spPr/>
      <dgm:t>
        <a:bodyPr/>
        <a:lstStyle/>
        <a:p>
          <a:endParaRPr lang="en-US"/>
        </a:p>
      </dgm:t>
    </dgm:pt>
    <dgm:pt modelId="{6E45AA70-C522-4DA0-BACA-7DB6BF5D2721}">
      <dgm:prSet phldrT="[Text]"/>
      <dgm:spPr/>
      <dgm:t>
        <a:bodyPr/>
        <a:lstStyle/>
        <a:p>
          <a:r>
            <a:rPr lang="en-US" dirty="0"/>
            <a:t>[ _ ,</a:t>
          </a:r>
          <a:r>
            <a:rPr lang="en-US" dirty="0" err="1"/>
            <a:t>Semi,Un</a:t>
          </a:r>
          <a:r>
            <a:rPr lang="en-US" dirty="0"/>
            <a:t>]Structured</a:t>
          </a:r>
        </a:p>
      </dgm:t>
    </dgm:pt>
    <dgm:pt modelId="{4662E6E1-49A8-4EC5-AC2C-5FB58CB17E6E}" type="parTrans" cxnId="{66BC147C-EDD9-4F14-8621-C0FB1BE37D97}">
      <dgm:prSet/>
      <dgm:spPr/>
      <dgm:t>
        <a:bodyPr/>
        <a:lstStyle/>
        <a:p>
          <a:endParaRPr lang="en-US"/>
        </a:p>
      </dgm:t>
    </dgm:pt>
    <dgm:pt modelId="{91F731D4-9BE8-4519-A2CF-5E076E5F7D95}" type="sibTrans" cxnId="{66BC147C-EDD9-4F14-8621-C0FB1BE37D97}">
      <dgm:prSet/>
      <dgm:spPr/>
      <dgm:t>
        <a:bodyPr/>
        <a:lstStyle/>
        <a:p>
          <a:endParaRPr lang="en-US"/>
        </a:p>
      </dgm:t>
    </dgm:pt>
    <dgm:pt modelId="{C6DFA68E-E687-46F8-9377-32D8107E45AA}">
      <dgm:prSet phldrT="[Text]"/>
      <dgm:spPr/>
      <dgm:t>
        <a:bodyPr/>
        <a:lstStyle/>
        <a:p>
          <a:r>
            <a:rPr lang="en-US" dirty="0"/>
            <a:t>Confidence Levels</a:t>
          </a:r>
        </a:p>
      </dgm:t>
    </dgm:pt>
    <dgm:pt modelId="{5E89A921-BA3A-410A-912F-775A5655F08B}" type="parTrans" cxnId="{0330344F-40B9-4A0C-ACBB-1B27FAD19092}">
      <dgm:prSet/>
      <dgm:spPr/>
      <dgm:t>
        <a:bodyPr/>
        <a:lstStyle/>
        <a:p>
          <a:endParaRPr lang="en-US"/>
        </a:p>
      </dgm:t>
    </dgm:pt>
    <dgm:pt modelId="{BF042D92-30CA-4596-8E52-D8F4A55E0B3A}" type="sibTrans" cxnId="{0330344F-40B9-4A0C-ACBB-1B27FAD19092}">
      <dgm:prSet/>
      <dgm:spPr/>
      <dgm:t>
        <a:bodyPr/>
        <a:lstStyle/>
        <a:p>
          <a:endParaRPr lang="en-US"/>
        </a:p>
      </dgm:t>
    </dgm:pt>
    <dgm:pt modelId="{E40A5AA8-66D4-428B-960C-362102BB09A6}">
      <dgm:prSet phldrT="[Text]"/>
      <dgm:spPr/>
      <dgm:t>
        <a:bodyPr/>
        <a:lstStyle/>
        <a:p>
          <a:r>
            <a:rPr lang="en-US" dirty="0"/>
            <a:t>Timing</a:t>
          </a:r>
        </a:p>
      </dgm:t>
    </dgm:pt>
    <dgm:pt modelId="{509AEA81-0819-4B71-AEE6-37D1891B1449}" type="parTrans" cxnId="{E8BCA927-6E53-4218-996F-A9D2043DEB02}">
      <dgm:prSet/>
      <dgm:spPr/>
      <dgm:t>
        <a:bodyPr/>
        <a:lstStyle/>
        <a:p>
          <a:endParaRPr lang="en-US"/>
        </a:p>
      </dgm:t>
    </dgm:pt>
    <dgm:pt modelId="{642F5B77-31E7-4BA2-9678-20D3347EEA09}" type="sibTrans" cxnId="{E8BCA927-6E53-4218-996F-A9D2043DEB02}">
      <dgm:prSet/>
      <dgm:spPr/>
      <dgm:t>
        <a:bodyPr/>
        <a:lstStyle/>
        <a:p>
          <a:endParaRPr lang="en-US"/>
        </a:p>
      </dgm:t>
    </dgm:pt>
    <dgm:pt modelId="{A0CB3287-85F1-488E-AF16-9B7D23B70954}">
      <dgm:prSet phldrT="[Text]"/>
      <dgm:spPr/>
      <dgm:t>
        <a:bodyPr/>
        <a:lstStyle/>
        <a:p>
          <a:r>
            <a:rPr lang="en-US" dirty="0"/>
            <a:t>Location of Analysis</a:t>
          </a:r>
        </a:p>
      </dgm:t>
    </dgm:pt>
    <dgm:pt modelId="{ECEAF0E6-3060-4A55-BCB9-E4E75D3FB07E}" type="parTrans" cxnId="{8949F3A9-0457-4D83-A1C2-5577BD057202}">
      <dgm:prSet/>
      <dgm:spPr/>
      <dgm:t>
        <a:bodyPr/>
        <a:lstStyle/>
        <a:p>
          <a:endParaRPr lang="en-US"/>
        </a:p>
      </dgm:t>
    </dgm:pt>
    <dgm:pt modelId="{BCBCCD53-256B-45B9-BD7E-56E0566BBD4B}" type="sibTrans" cxnId="{8949F3A9-0457-4D83-A1C2-5577BD057202}">
      <dgm:prSet/>
      <dgm:spPr/>
      <dgm:t>
        <a:bodyPr/>
        <a:lstStyle/>
        <a:p>
          <a:endParaRPr lang="en-US"/>
        </a:p>
      </dgm:t>
    </dgm:pt>
    <dgm:pt modelId="{E1687BE6-750C-4437-A48B-313815887A2F}">
      <dgm:prSet phldrT="[Text]"/>
      <dgm:spPr/>
      <dgm:t>
        <a:bodyPr/>
        <a:lstStyle/>
        <a:p>
          <a:r>
            <a:rPr lang="en-US" dirty="0"/>
            <a:t>ACID, Correct &amp; Consistent</a:t>
          </a:r>
        </a:p>
      </dgm:t>
    </dgm:pt>
    <dgm:pt modelId="{B4860B45-D601-460C-9AD7-1BE628B003DF}" type="parTrans" cxnId="{1F2FC17D-1C81-47FE-A4FF-740F09C6DA87}">
      <dgm:prSet/>
      <dgm:spPr/>
      <dgm:t>
        <a:bodyPr/>
        <a:lstStyle/>
        <a:p>
          <a:endParaRPr lang="en-US"/>
        </a:p>
      </dgm:t>
    </dgm:pt>
    <dgm:pt modelId="{C22AA81C-AFC7-4C38-9564-6F3464BF2F4D}" type="sibTrans" cxnId="{1F2FC17D-1C81-47FE-A4FF-740F09C6DA87}">
      <dgm:prSet/>
      <dgm:spPr/>
      <dgm:t>
        <a:bodyPr/>
        <a:lstStyle/>
        <a:p>
          <a:endParaRPr lang="en-US"/>
        </a:p>
      </dgm:t>
    </dgm:pt>
    <dgm:pt modelId="{880CCAF7-7A57-4422-806D-523335F901C8}">
      <dgm:prSet phldrT="[Text]"/>
      <dgm:spPr/>
      <dgm:t>
        <a:bodyPr/>
        <a:lstStyle/>
        <a:p>
          <a:r>
            <a:rPr lang="en-US" dirty="0"/>
            <a:t>Prior to DW Load</a:t>
          </a:r>
        </a:p>
      </dgm:t>
    </dgm:pt>
    <dgm:pt modelId="{0A15E95F-3C13-4969-AAF4-64C7DC8475B8}" type="parTrans" cxnId="{0E00EB1C-EE62-456B-8774-43500AAAA55B}">
      <dgm:prSet/>
      <dgm:spPr/>
      <dgm:t>
        <a:bodyPr/>
        <a:lstStyle/>
        <a:p>
          <a:endParaRPr lang="en-US"/>
        </a:p>
      </dgm:t>
    </dgm:pt>
    <dgm:pt modelId="{F6F52BF1-3D77-4A4F-954F-3F0732638EC3}" type="sibTrans" cxnId="{0E00EB1C-EE62-456B-8774-43500AAAA55B}">
      <dgm:prSet/>
      <dgm:spPr/>
      <dgm:t>
        <a:bodyPr/>
        <a:lstStyle/>
        <a:p>
          <a:endParaRPr lang="en-US"/>
        </a:p>
      </dgm:t>
    </dgm:pt>
    <dgm:pt modelId="{53C04465-FBA7-4499-9237-ED78CD2F377C}">
      <dgm:prSet phldrT="[Text]"/>
      <dgm:spPr/>
      <dgm:t>
        <a:bodyPr/>
        <a:lstStyle/>
        <a:p>
          <a:r>
            <a:rPr lang="en-US" dirty="0"/>
            <a:t>Data Moves to Analysis</a:t>
          </a:r>
        </a:p>
      </dgm:t>
    </dgm:pt>
    <dgm:pt modelId="{FFA4CBC4-CDC2-4333-A0B0-F48D6A728204}" type="parTrans" cxnId="{DDDA7BC9-293C-4BFC-A09F-2B4D36AD3DB5}">
      <dgm:prSet/>
      <dgm:spPr/>
      <dgm:t>
        <a:bodyPr/>
        <a:lstStyle/>
        <a:p>
          <a:endParaRPr lang="en-US"/>
        </a:p>
      </dgm:t>
    </dgm:pt>
    <dgm:pt modelId="{FA754AE1-BB9E-46D7-BDF1-FF4E21456A24}" type="sibTrans" cxnId="{DDDA7BC9-293C-4BFC-A09F-2B4D36AD3DB5}">
      <dgm:prSet/>
      <dgm:spPr/>
      <dgm:t>
        <a:bodyPr/>
        <a:lstStyle/>
        <a:p>
          <a:endParaRPr lang="en-US"/>
        </a:p>
      </dgm:t>
    </dgm:pt>
    <dgm:pt modelId="{150EB851-C803-468F-90CB-46F5F1CA273D}">
      <dgm:prSet phldrT="[Text]"/>
      <dgm:spPr/>
      <dgm:t>
        <a:bodyPr/>
        <a:lstStyle/>
        <a:p>
          <a:r>
            <a:rPr lang="en-US" dirty="0"/>
            <a:t>Good enough for analysis</a:t>
          </a:r>
        </a:p>
      </dgm:t>
    </dgm:pt>
    <dgm:pt modelId="{C75925B3-274F-4141-8BFE-D550A96CB152}" type="parTrans" cxnId="{FD40AB98-C7D6-41FE-9B4E-CDC2AE8CE288}">
      <dgm:prSet/>
      <dgm:spPr/>
      <dgm:t>
        <a:bodyPr/>
        <a:lstStyle/>
        <a:p>
          <a:endParaRPr lang="en-US"/>
        </a:p>
      </dgm:t>
    </dgm:pt>
    <dgm:pt modelId="{F0F10916-54D4-4F96-97BD-041CC1E38301}" type="sibTrans" cxnId="{FD40AB98-C7D6-41FE-9B4E-CDC2AE8CE288}">
      <dgm:prSet/>
      <dgm:spPr/>
      <dgm:t>
        <a:bodyPr/>
        <a:lstStyle/>
        <a:p>
          <a:endParaRPr lang="en-US"/>
        </a:p>
      </dgm:t>
    </dgm:pt>
    <dgm:pt modelId="{0413F9E2-3058-49AB-A3CA-F057CE56DEF0}">
      <dgm:prSet phldrT="[Text]"/>
      <dgm:spPr/>
      <dgm:t>
        <a:bodyPr/>
        <a:lstStyle/>
        <a:p>
          <a:r>
            <a:rPr lang="en-US" dirty="0"/>
            <a:t>Engines may move to data</a:t>
          </a:r>
        </a:p>
      </dgm:t>
    </dgm:pt>
    <dgm:pt modelId="{F0279357-9592-4DDE-9B8C-1D1187908BC6}" type="parTrans" cxnId="{973D4799-7390-4044-8E17-0928FE099B2B}">
      <dgm:prSet/>
      <dgm:spPr/>
      <dgm:t>
        <a:bodyPr/>
        <a:lstStyle/>
        <a:p>
          <a:endParaRPr lang="en-US"/>
        </a:p>
      </dgm:t>
    </dgm:pt>
    <dgm:pt modelId="{47A9244D-0134-4E81-9098-7ABA4F8BC51E}" type="sibTrans" cxnId="{973D4799-7390-4044-8E17-0928FE099B2B}">
      <dgm:prSet/>
      <dgm:spPr/>
      <dgm:t>
        <a:bodyPr/>
        <a:lstStyle/>
        <a:p>
          <a:endParaRPr lang="en-US"/>
        </a:p>
      </dgm:t>
    </dgm:pt>
    <dgm:pt modelId="{DDD4F7FE-A7E4-4C37-8EB4-61A138DCBB06}" type="pres">
      <dgm:prSet presAssocID="{DB9B17FD-00D7-4BD4-A578-E6EC2865BD19}" presName="theList" presStyleCnt="0">
        <dgm:presLayoutVars>
          <dgm:dir/>
          <dgm:animLvl val="lvl"/>
          <dgm:resizeHandles val="exact"/>
        </dgm:presLayoutVars>
      </dgm:prSet>
      <dgm:spPr/>
    </dgm:pt>
    <dgm:pt modelId="{9EFBA7AD-EEBA-4B3E-B933-3A49306FF4AF}" type="pres">
      <dgm:prSet presAssocID="{35DC13F6-6825-47EB-8F45-AFE11A6B4B15}" presName="compNode" presStyleCnt="0"/>
      <dgm:spPr/>
    </dgm:pt>
    <dgm:pt modelId="{7D36141C-9FA9-4DC9-A9E2-E323053DC909}" type="pres">
      <dgm:prSet presAssocID="{35DC13F6-6825-47EB-8F45-AFE11A6B4B15}" presName="aNode" presStyleLbl="bgShp" presStyleIdx="0" presStyleCnt="3"/>
      <dgm:spPr/>
    </dgm:pt>
    <dgm:pt modelId="{A542643D-7D2D-41A0-8CC4-1B03B5A12A5B}" type="pres">
      <dgm:prSet presAssocID="{35DC13F6-6825-47EB-8F45-AFE11A6B4B15}" presName="textNode" presStyleLbl="bgShp" presStyleIdx="0" presStyleCnt="3"/>
      <dgm:spPr/>
    </dgm:pt>
    <dgm:pt modelId="{F87E9241-13B0-43B0-BA19-97B6D7F03062}" type="pres">
      <dgm:prSet presAssocID="{35DC13F6-6825-47EB-8F45-AFE11A6B4B15}" presName="compChildNode" presStyleCnt="0"/>
      <dgm:spPr/>
    </dgm:pt>
    <dgm:pt modelId="{C446B7B6-426E-4BAA-A805-08B47B4189E1}" type="pres">
      <dgm:prSet presAssocID="{35DC13F6-6825-47EB-8F45-AFE11A6B4B15}" presName="theInnerList" presStyleCnt="0"/>
      <dgm:spPr/>
    </dgm:pt>
    <dgm:pt modelId="{40AF7399-A4FF-4411-9761-B08722D82074}" type="pres">
      <dgm:prSet presAssocID="{32A236DB-2963-46BB-9C9A-7937F94876B7}" presName="childNode" presStyleLbl="node1" presStyleIdx="0" presStyleCnt="14">
        <dgm:presLayoutVars>
          <dgm:bulletEnabled val="1"/>
        </dgm:presLayoutVars>
      </dgm:prSet>
      <dgm:spPr/>
    </dgm:pt>
    <dgm:pt modelId="{6EC91CFF-6745-437E-87B6-61873E2CB028}" type="pres">
      <dgm:prSet presAssocID="{32A236DB-2963-46BB-9C9A-7937F94876B7}" presName="aSpace2" presStyleCnt="0"/>
      <dgm:spPr/>
    </dgm:pt>
    <dgm:pt modelId="{FAFB0FBF-550A-4139-89F7-D60BC456DF40}" type="pres">
      <dgm:prSet presAssocID="{3593656A-B4FE-4B98-BE8F-88C337543B69}" presName="childNode" presStyleLbl="node1" presStyleIdx="1" presStyleCnt="14">
        <dgm:presLayoutVars>
          <dgm:bulletEnabled val="1"/>
        </dgm:presLayoutVars>
      </dgm:prSet>
      <dgm:spPr/>
    </dgm:pt>
    <dgm:pt modelId="{ACFB6D7A-7AE0-4152-AD97-BF62E3A96983}" type="pres">
      <dgm:prSet presAssocID="{3593656A-B4FE-4B98-BE8F-88C337543B69}" presName="aSpace2" presStyleCnt="0"/>
      <dgm:spPr/>
    </dgm:pt>
    <dgm:pt modelId="{32EC24A3-2368-4572-AB52-1635292EA264}" type="pres">
      <dgm:prSet presAssocID="{C6DFA68E-E687-46F8-9377-32D8107E45AA}" presName="childNode" presStyleLbl="node1" presStyleIdx="2" presStyleCnt="14">
        <dgm:presLayoutVars>
          <dgm:bulletEnabled val="1"/>
        </dgm:presLayoutVars>
      </dgm:prSet>
      <dgm:spPr/>
    </dgm:pt>
    <dgm:pt modelId="{6AAD6557-A8C4-40A5-A285-C831A7E146FE}" type="pres">
      <dgm:prSet presAssocID="{C6DFA68E-E687-46F8-9377-32D8107E45AA}" presName="aSpace2" presStyleCnt="0"/>
      <dgm:spPr/>
    </dgm:pt>
    <dgm:pt modelId="{4DF9A497-C87F-4E77-9EA8-7F625B997C6F}" type="pres">
      <dgm:prSet presAssocID="{E40A5AA8-66D4-428B-960C-362102BB09A6}" presName="childNode" presStyleLbl="node1" presStyleIdx="3" presStyleCnt="14">
        <dgm:presLayoutVars>
          <dgm:bulletEnabled val="1"/>
        </dgm:presLayoutVars>
      </dgm:prSet>
      <dgm:spPr/>
    </dgm:pt>
    <dgm:pt modelId="{9655A3AA-2472-4440-A76F-E240367EEE22}" type="pres">
      <dgm:prSet presAssocID="{E40A5AA8-66D4-428B-960C-362102BB09A6}" presName="aSpace2" presStyleCnt="0"/>
      <dgm:spPr/>
    </dgm:pt>
    <dgm:pt modelId="{6110FD27-F09C-4DC5-94D6-F4635A52F9D5}" type="pres">
      <dgm:prSet presAssocID="{A0CB3287-85F1-488E-AF16-9B7D23B70954}" presName="childNode" presStyleLbl="node1" presStyleIdx="4" presStyleCnt="14">
        <dgm:presLayoutVars>
          <dgm:bulletEnabled val="1"/>
        </dgm:presLayoutVars>
      </dgm:prSet>
      <dgm:spPr/>
    </dgm:pt>
    <dgm:pt modelId="{8BAD0D83-4E90-44FA-A80C-2923F0C0A01A}" type="pres">
      <dgm:prSet presAssocID="{35DC13F6-6825-47EB-8F45-AFE11A6B4B15}" presName="aSpace" presStyleCnt="0"/>
      <dgm:spPr/>
    </dgm:pt>
    <dgm:pt modelId="{648384B9-3857-4A60-813B-BCF61E75F13D}" type="pres">
      <dgm:prSet presAssocID="{954319F2-6C53-4663-867C-9411AD7E2AB4}" presName="compNode" presStyleCnt="0"/>
      <dgm:spPr/>
    </dgm:pt>
    <dgm:pt modelId="{3DBA9393-6551-47B8-B3F8-0BC4E8174F6E}" type="pres">
      <dgm:prSet presAssocID="{954319F2-6C53-4663-867C-9411AD7E2AB4}" presName="aNode" presStyleLbl="bgShp" presStyleIdx="1" presStyleCnt="3"/>
      <dgm:spPr/>
    </dgm:pt>
    <dgm:pt modelId="{0D28E251-3BB6-41B1-B72B-5142BF7F264E}" type="pres">
      <dgm:prSet presAssocID="{954319F2-6C53-4663-867C-9411AD7E2AB4}" presName="textNode" presStyleLbl="bgShp" presStyleIdx="1" presStyleCnt="3"/>
      <dgm:spPr/>
    </dgm:pt>
    <dgm:pt modelId="{286587A2-032E-49F6-A0C9-5ACE5761291A}" type="pres">
      <dgm:prSet presAssocID="{954319F2-6C53-4663-867C-9411AD7E2AB4}" presName="compChildNode" presStyleCnt="0"/>
      <dgm:spPr/>
    </dgm:pt>
    <dgm:pt modelId="{E3E9FAF7-B9EA-4CF7-963B-DCBCBCBBD43E}" type="pres">
      <dgm:prSet presAssocID="{954319F2-6C53-4663-867C-9411AD7E2AB4}" presName="theInnerList" presStyleCnt="0"/>
      <dgm:spPr/>
    </dgm:pt>
    <dgm:pt modelId="{20EAC99D-F566-4955-919D-04A36DAC9FA7}" type="pres">
      <dgm:prSet presAssocID="{581B8D6B-8E2D-4A1B-A3AC-B0E60B37FDD6}" presName="childNode" presStyleLbl="node1" presStyleIdx="5" presStyleCnt="14">
        <dgm:presLayoutVars>
          <dgm:bulletEnabled val="1"/>
        </dgm:presLayoutVars>
      </dgm:prSet>
      <dgm:spPr/>
    </dgm:pt>
    <dgm:pt modelId="{205632BA-0301-4480-9746-547833283792}" type="pres">
      <dgm:prSet presAssocID="{581B8D6B-8E2D-4A1B-A3AC-B0E60B37FDD6}" presName="aSpace2" presStyleCnt="0"/>
      <dgm:spPr/>
    </dgm:pt>
    <dgm:pt modelId="{1A4E6387-AF32-49CC-AF67-B6C08D74FAC6}" type="pres">
      <dgm:prSet presAssocID="{A0E5A0D1-1A2A-401F-B0FD-00A1D34919B8}" presName="childNode" presStyleLbl="node1" presStyleIdx="6" presStyleCnt="14">
        <dgm:presLayoutVars>
          <dgm:bulletEnabled val="1"/>
        </dgm:presLayoutVars>
      </dgm:prSet>
      <dgm:spPr/>
    </dgm:pt>
    <dgm:pt modelId="{3D06CE44-05F7-4379-AE84-8944FA7E828B}" type="pres">
      <dgm:prSet presAssocID="{A0E5A0D1-1A2A-401F-B0FD-00A1D34919B8}" presName="aSpace2" presStyleCnt="0"/>
      <dgm:spPr/>
    </dgm:pt>
    <dgm:pt modelId="{39693024-68CC-41FA-8F57-13C74C4BAB56}" type="pres">
      <dgm:prSet presAssocID="{E1687BE6-750C-4437-A48B-313815887A2F}" presName="childNode" presStyleLbl="node1" presStyleIdx="7" presStyleCnt="14">
        <dgm:presLayoutVars>
          <dgm:bulletEnabled val="1"/>
        </dgm:presLayoutVars>
      </dgm:prSet>
      <dgm:spPr/>
    </dgm:pt>
    <dgm:pt modelId="{C8064888-0AA0-4874-A212-CCBC8E95FE2C}" type="pres">
      <dgm:prSet presAssocID="{E1687BE6-750C-4437-A48B-313815887A2F}" presName="aSpace2" presStyleCnt="0"/>
      <dgm:spPr/>
    </dgm:pt>
    <dgm:pt modelId="{BD4C5DD0-D445-47CA-AD45-1893F5D6AAFD}" type="pres">
      <dgm:prSet presAssocID="{880CCAF7-7A57-4422-806D-523335F901C8}" presName="childNode" presStyleLbl="node1" presStyleIdx="8" presStyleCnt="14">
        <dgm:presLayoutVars>
          <dgm:bulletEnabled val="1"/>
        </dgm:presLayoutVars>
      </dgm:prSet>
      <dgm:spPr/>
    </dgm:pt>
    <dgm:pt modelId="{A81A650D-8750-4948-8839-A58CF0478857}" type="pres">
      <dgm:prSet presAssocID="{880CCAF7-7A57-4422-806D-523335F901C8}" presName="aSpace2" presStyleCnt="0"/>
      <dgm:spPr/>
    </dgm:pt>
    <dgm:pt modelId="{36EA035F-664B-4A98-BEEE-C133D3DFB708}" type="pres">
      <dgm:prSet presAssocID="{53C04465-FBA7-4499-9237-ED78CD2F377C}" presName="childNode" presStyleLbl="node1" presStyleIdx="9" presStyleCnt="14">
        <dgm:presLayoutVars>
          <dgm:bulletEnabled val="1"/>
        </dgm:presLayoutVars>
      </dgm:prSet>
      <dgm:spPr/>
    </dgm:pt>
    <dgm:pt modelId="{00A78204-AEA4-4EE7-8077-B5DE15CCA14C}" type="pres">
      <dgm:prSet presAssocID="{954319F2-6C53-4663-867C-9411AD7E2AB4}" presName="aSpace" presStyleCnt="0"/>
      <dgm:spPr/>
    </dgm:pt>
    <dgm:pt modelId="{E545539E-5A5E-409A-B408-BCB5E4C8585A}" type="pres">
      <dgm:prSet presAssocID="{3989F535-06D4-4209-BD01-69569DBA048D}" presName="compNode" presStyleCnt="0"/>
      <dgm:spPr/>
    </dgm:pt>
    <dgm:pt modelId="{D215C748-E45F-4ACE-8858-9C8F29CF7156}" type="pres">
      <dgm:prSet presAssocID="{3989F535-06D4-4209-BD01-69569DBA048D}" presName="aNode" presStyleLbl="bgShp" presStyleIdx="2" presStyleCnt="3"/>
      <dgm:spPr/>
    </dgm:pt>
    <dgm:pt modelId="{4BD06B06-43B4-41B5-857D-FE7C2D286E0E}" type="pres">
      <dgm:prSet presAssocID="{3989F535-06D4-4209-BD01-69569DBA048D}" presName="textNode" presStyleLbl="bgShp" presStyleIdx="2" presStyleCnt="3"/>
      <dgm:spPr/>
    </dgm:pt>
    <dgm:pt modelId="{4480D05B-0292-47E6-A0E9-72E5721E6856}" type="pres">
      <dgm:prSet presAssocID="{3989F535-06D4-4209-BD01-69569DBA048D}" presName="compChildNode" presStyleCnt="0"/>
      <dgm:spPr/>
    </dgm:pt>
    <dgm:pt modelId="{A4F1E78A-E773-4897-BEE2-015C1A38DCDE}" type="pres">
      <dgm:prSet presAssocID="{3989F535-06D4-4209-BD01-69569DBA048D}" presName="theInnerList" presStyleCnt="0"/>
      <dgm:spPr/>
    </dgm:pt>
    <dgm:pt modelId="{C68DF720-E917-4DA5-9530-30CB90F963E8}" type="pres">
      <dgm:prSet presAssocID="{57DCDF55-486E-45D8-A602-96B9A522513B}" presName="childNode" presStyleLbl="node1" presStyleIdx="10" presStyleCnt="14">
        <dgm:presLayoutVars>
          <dgm:bulletEnabled val="1"/>
        </dgm:presLayoutVars>
      </dgm:prSet>
      <dgm:spPr/>
    </dgm:pt>
    <dgm:pt modelId="{CA15AB89-31C9-4F91-8697-4A91E5F4FCEF}" type="pres">
      <dgm:prSet presAssocID="{57DCDF55-486E-45D8-A602-96B9A522513B}" presName="aSpace2" presStyleCnt="0"/>
      <dgm:spPr/>
    </dgm:pt>
    <dgm:pt modelId="{49C24A6F-02F6-489F-BD55-A8BF694AAA1A}" type="pres">
      <dgm:prSet presAssocID="{6E45AA70-C522-4DA0-BACA-7DB6BF5D2721}" presName="childNode" presStyleLbl="node1" presStyleIdx="11" presStyleCnt="14" custScaleX="125289">
        <dgm:presLayoutVars>
          <dgm:bulletEnabled val="1"/>
        </dgm:presLayoutVars>
      </dgm:prSet>
      <dgm:spPr/>
    </dgm:pt>
    <dgm:pt modelId="{A7FFDF90-2758-401A-9DF1-E300BC5DF5C3}" type="pres">
      <dgm:prSet presAssocID="{6E45AA70-C522-4DA0-BACA-7DB6BF5D2721}" presName="aSpace2" presStyleCnt="0"/>
      <dgm:spPr/>
    </dgm:pt>
    <dgm:pt modelId="{4ECA72EB-369D-4060-AD0A-1B733EB7BD08}" type="pres">
      <dgm:prSet presAssocID="{150EB851-C803-468F-90CB-46F5F1CA273D}" presName="childNode" presStyleLbl="node1" presStyleIdx="12" presStyleCnt="14">
        <dgm:presLayoutVars>
          <dgm:bulletEnabled val="1"/>
        </dgm:presLayoutVars>
      </dgm:prSet>
      <dgm:spPr/>
    </dgm:pt>
    <dgm:pt modelId="{0342CE55-0698-4447-A432-DD9EE06A56EB}" type="pres">
      <dgm:prSet presAssocID="{150EB851-C803-468F-90CB-46F5F1CA273D}" presName="aSpace2" presStyleCnt="0"/>
      <dgm:spPr/>
    </dgm:pt>
    <dgm:pt modelId="{88A2C63B-83A0-49F6-A9D0-0D2C863E06BD}" type="pres">
      <dgm:prSet presAssocID="{0413F9E2-3058-49AB-A3CA-F057CE56DEF0}" presName="childNode" presStyleLbl="node1" presStyleIdx="13" presStyleCnt="14">
        <dgm:presLayoutVars>
          <dgm:bulletEnabled val="1"/>
        </dgm:presLayoutVars>
      </dgm:prSet>
      <dgm:spPr/>
    </dgm:pt>
  </dgm:ptLst>
  <dgm:cxnLst>
    <dgm:cxn modelId="{7AC99519-127A-404A-B3B1-56560A4B3E9E}" type="presOf" srcId="{954319F2-6C53-4663-867C-9411AD7E2AB4}" destId="{3DBA9393-6551-47B8-B3F8-0BC4E8174F6E}" srcOrd="0" destOrd="0" presId="urn:microsoft.com/office/officeart/2005/8/layout/lProcess2"/>
    <dgm:cxn modelId="{B5968D1A-7568-428C-99F5-BBC968E58D77}" type="presOf" srcId="{C6DFA68E-E687-46F8-9377-32D8107E45AA}" destId="{32EC24A3-2368-4572-AB52-1635292EA264}" srcOrd="0" destOrd="0" presId="urn:microsoft.com/office/officeart/2005/8/layout/lProcess2"/>
    <dgm:cxn modelId="{0E00EB1C-EE62-456B-8774-43500AAAA55B}" srcId="{954319F2-6C53-4663-867C-9411AD7E2AB4}" destId="{880CCAF7-7A57-4422-806D-523335F901C8}" srcOrd="3" destOrd="0" parTransId="{0A15E95F-3C13-4969-AAF4-64C7DC8475B8}" sibTransId="{F6F52BF1-3D77-4A4F-954F-3F0732638EC3}"/>
    <dgm:cxn modelId="{CC2D4722-F701-45C3-BB11-002322C0E6B8}" type="presOf" srcId="{E40A5AA8-66D4-428B-960C-362102BB09A6}" destId="{4DF9A497-C87F-4E77-9EA8-7F625B997C6F}" srcOrd="0" destOrd="0" presId="urn:microsoft.com/office/officeart/2005/8/layout/lProcess2"/>
    <dgm:cxn modelId="{E8BCA927-6E53-4218-996F-A9D2043DEB02}" srcId="{35DC13F6-6825-47EB-8F45-AFE11A6B4B15}" destId="{E40A5AA8-66D4-428B-960C-362102BB09A6}" srcOrd="3" destOrd="0" parTransId="{509AEA81-0819-4B71-AEE6-37D1891B1449}" sibTransId="{642F5B77-31E7-4BA2-9678-20D3347EEA09}"/>
    <dgm:cxn modelId="{4FBDB22A-6F68-4980-B536-FCBA1B0FA25E}" srcId="{3989F535-06D4-4209-BD01-69569DBA048D}" destId="{57DCDF55-486E-45D8-A602-96B9A522513B}" srcOrd="0" destOrd="0" parTransId="{37781833-E019-400B-B761-B2BDB157086A}" sibTransId="{CA1D733C-7D4F-4509-8EE7-ABBE12FC138C}"/>
    <dgm:cxn modelId="{1E6EAA37-33A4-40A5-91D0-068F3EBE25AF}" type="presOf" srcId="{3989F535-06D4-4209-BD01-69569DBA048D}" destId="{4BD06B06-43B4-41B5-857D-FE7C2D286E0E}" srcOrd="1" destOrd="0" presId="urn:microsoft.com/office/officeart/2005/8/layout/lProcess2"/>
    <dgm:cxn modelId="{C4A4C13A-C498-4B13-9FC9-0024F7D13786}" srcId="{35DC13F6-6825-47EB-8F45-AFE11A6B4B15}" destId="{3593656A-B4FE-4B98-BE8F-88C337543B69}" srcOrd="1" destOrd="0" parTransId="{E7285021-A736-46B4-ADFC-FDD0CEAEAE4A}" sibTransId="{D127CDCA-490D-4B0E-82B5-16EFBB108D78}"/>
    <dgm:cxn modelId="{2CB0FB64-1F90-4D41-AC36-2ECB8AD58573}" srcId="{DB9B17FD-00D7-4BD4-A578-E6EC2865BD19}" destId="{35DC13F6-6825-47EB-8F45-AFE11A6B4B15}" srcOrd="0" destOrd="0" parTransId="{62343B86-4D1D-4045-A056-6818263D37AF}" sibTransId="{9EF6E88F-382B-4B57-8B92-4F1B3F36A93F}"/>
    <dgm:cxn modelId="{6F6A8A48-0C1C-461C-8D2C-DCC7CFE04250}" type="presOf" srcId="{880CCAF7-7A57-4422-806D-523335F901C8}" destId="{BD4C5DD0-D445-47CA-AD45-1893F5D6AAFD}" srcOrd="0" destOrd="0" presId="urn:microsoft.com/office/officeart/2005/8/layout/lProcess2"/>
    <dgm:cxn modelId="{0330344F-40B9-4A0C-ACBB-1B27FAD19092}" srcId="{35DC13F6-6825-47EB-8F45-AFE11A6B4B15}" destId="{C6DFA68E-E687-46F8-9377-32D8107E45AA}" srcOrd="2" destOrd="0" parTransId="{5E89A921-BA3A-410A-912F-775A5655F08B}" sibTransId="{BF042D92-30CA-4596-8E52-D8F4A55E0B3A}"/>
    <dgm:cxn modelId="{C9C4554F-41A1-4C7F-8F31-2658D09BAE9C}" type="presOf" srcId="{954319F2-6C53-4663-867C-9411AD7E2AB4}" destId="{0D28E251-3BB6-41B1-B72B-5142BF7F264E}" srcOrd="1" destOrd="0" presId="urn:microsoft.com/office/officeart/2005/8/layout/lProcess2"/>
    <dgm:cxn modelId="{63FB3F5A-A832-4918-9299-9274F175C400}" type="presOf" srcId="{57DCDF55-486E-45D8-A602-96B9A522513B}" destId="{C68DF720-E917-4DA5-9530-30CB90F963E8}" srcOrd="0" destOrd="0" presId="urn:microsoft.com/office/officeart/2005/8/layout/lProcess2"/>
    <dgm:cxn modelId="{66BC147C-EDD9-4F14-8621-C0FB1BE37D97}" srcId="{3989F535-06D4-4209-BD01-69569DBA048D}" destId="{6E45AA70-C522-4DA0-BACA-7DB6BF5D2721}" srcOrd="1" destOrd="0" parTransId="{4662E6E1-49A8-4EC5-AC2C-5FB58CB17E6E}" sibTransId="{91F731D4-9BE8-4519-A2CF-5E076E5F7D95}"/>
    <dgm:cxn modelId="{1F2FC17D-1C81-47FE-A4FF-740F09C6DA87}" srcId="{954319F2-6C53-4663-867C-9411AD7E2AB4}" destId="{E1687BE6-750C-4437-A48B-313815887A2F}" srcOrd="2" destOrd="0" parTransId="{B4860B45-D601-460C-9AD7-1BE628B003DF}" sibTransId="{C22AA81C-AFC7-4C38-9564-6F3464BF2F4D}"/>
    <dgm:cxn modelId="{DABB7688-262D-41C0-9999-3A753C534044}" srcId="{DB9B17FD-00D7-4BD4-A578-E6EC2865BD19}" destId="{3989F535-06D4-4209-BD01-69569DBA048D}" srcOrd="2" destOrd="0" parTransId="{F380CAE2-BC98-4702-B0C9-944CAFF6F517}" sibTransId="{EEA20DC5-9C97-4CEE-A10C-0C6AB98002AE}"/>
    <dgm:cxn modelId="{62F4B688-3B8B-4791-9E59-210664C82060}" type="presOf" srcId="{150EB851-C803-468F-90CB-46F5F1CA273D}" destId="{4ECA72EB-369D-4060-AD0A-1B733EB7BD08}" srcOrd="0" destOrd="0" presId="urn:microsoft.com/office/officeart/2005/8/layout/lProcess2"/>
    <dgm:cxn modelId="{B2367D8D-B6CA-4903-A55D-EC713B0B8489}" type="presOf" srcId="{53C04465-FBA7-4499-9237-ED78CD2F377C}" destId="{36EA035F-664B-4A98-BEEE-C133D3DFB708}" srcOrd="0" destOrd="0" presId="urn:microsoft.com/office/officeart/2005/8/layout/lProcess2"/>
    <dgm:cxn modelId="{8B524E8E-B8E6-46D7-BB81-C167E4724013}" type="presOf" srcId="{A0E5A0D1-1A2A-401F-B0FD-00A1D34919B8}" destId="{1A4E6387-AF32-49CC-AF67-B6C08D74FAC6}" srcOrd="0" destOrd="0" presId="urn:microsoft.com/office/officeart/2005/8/layout/lProcess2"/>
    <dgm:cxn modelId="{FD40AB98-C7D6-41FE-9B4E-CDC2AE8CE288}" srcId="{3989F535-06D4-4209-BD01-69569DBA048D}" destId="{150EB851-C803-468F-90CB-46F5F1CA273D}" srcOrd="2" destOrd="0" parTransId="{C75925B3-274F-4141-8BFE-D550A96CB152}" sibTransId="{F0F10916-54D4-4F96-97BD-041CC1E38301}"/>
    <dgm:cxn modelId="{5CA8F498-1412-4835-96F0-12779CA6F619}" srcId="{954319F2-6C53-4663-867C-9411AD7E2AB4}" destId="{581B8D6B-8E2D-4A1B-A3AC-B0E60B37FDD6}" srcOrd="0" destOrd="0" parTransId="{B721E142-DE84-4587-BED9-1B05591D351D}" sibTransId="{2E9B7E49-F239-41B0-BD0D-279463B34B96}"/>
    <dgm:cxn modelId="{973D4799-7390-4044-8E17-0928FE099B2B}" srcId="{3989F535-06D4-4209-BD01-69569DBA048D}" destId="{0413F9E2-3058-49AB-A3CA-F057CE56DEF0}" srcOrd="3" destOrd="0" parTransId="{F0279357-9592-4DDE-9B8C-1D1187908BC6}" sibTransId="{47A9244D-0134-4E81-9098-7ABA4F8BC51E}"/>
    <dgm:cxn modelId="{8949F3A9-0457-4D83-A1C2-5577BD057202}" srcId="{35DC13F6-6825-47EB-8F45-AFE11A6B4B15}" destId="{A0CB3287-85F1-488E-AF16-9B7D23B70954}" srcOrd="4" destOrd="0" parTransId="{ECEAF0E6-3060-4A55-BCB9-E4E75D3FB07E}" sibTransId="{BCBCCD53-256B-45B9-BD7E-56E0566BBD4B}"/>
    <dgm:cxn modelId="{1C428FB3-0FBE-4843-8F4D-A33E78679C68}" type="presOf" srcId="{A0CB3287-85F1-488E-AF16-9B7D23B70954}" destId="{6110FD27-F09C-4DC5-94D6-F4635A52F9D5}" srcOrd="0" destOrd="0" presId="urn:microsoft.com/office/officeart/2005/8/layout/lProcess2"/>
    <dgm:cxn modelId="{FC7FA6C4-FD12-4982-9B9E-74CD531EB935}" type="presOf" srcId="{32A236DB-2963-46BB-9C9A-7937F94876B7}" destId="{40AF7399-A4FF-4411-9761-B08722D82074}" srcOrd="0" destOrd="0" presId="urn:microsoft.com/office/officeart/2005/8/layout/lProcess2"/>
    <dgm:cxn modelId="{6A988BC6-E7CF-40B8-B1AC-65BE1088E20B}" srcId="{35DC13F6-6825-47EB-8F45-AFE11A6B4B15}" destId="{32A236DB-2963-46BB-9C9A-7937F94876B7}" srcOrd="0" destOrd="0" parTransId="{FA496E5A-B677-4A5E-B83C-C1698BC8D41F}" sibTransId="{D790A649-7354-4557-A379-A4CE42D38C26}"/>
    <dgm:cxn modelId="{DDDA7BC9-293C-4BFC-A09F-2B4D36AD3DB5}" srcId="{954319F2-6C53-4663-867C-9411AD7E2AB4}" destId="{53C04465-FBA7-4499-9237-ED78CD2F377C}" srcOrd="4" destOrd="0" parTransId="{FFA4CBC4-CDC2-4333-A0B0-F48D6A728204}" sibTransId="{FA754AE1-BB9E-46D7-BDF1-FF4E21456A24}"/>
    <dgm:cxn modelId="{59BA25D4-61FB-4195-BBA4-38A3449969C5}" type="presOf" srcId="{3593656A-B4FE-4B98-BE8F-88C337543B69}" destId="{FAFB0FBF-550A-4139-89F7-D60BC456DF40}" srcOrd="0" destOrd="0" presId="urn:microsoft.com/office/officeart/2005/8/layout/lProcess2"/>
    <dgm:cxn modelId="{640143D9-5D68-476C-A6EE-B3DFC84E8180}" srcId="{DB9B17FD-00D7-4BD4-A578-E6EC2865BD19}" destId="{954319F2-6C53-4663-867C-9411AD7E2AB4}" srcOrd="1" destOrd="0" parTransId="{CCD0787C-3CA1-4B78-A103-25AABC374211}" sibTransId="{1E860654-BF58-4404-8626-819E6942C754}"/>
    <dgm:cxn modelId="{B1FB55DB-34A4-4363-ABBD-FC40B72BA0AB}" type="presOf" srcId="{6E45AA70-C522-4DA0-BACA-7DB6BF5D2721}" destId="{49C24A6F-02F6-489F-BD55-A8BF694AAA1A}" srcOrd="0" destOrd="0" presId="urn:microsoft.com/office/officeart/2005/8/layout/lProcess2"/>
    <dgm:cxn modelId="{407525DC-49D4-4915-876F-46FB14C183C6}" type="presOf" srcId="{35DC13F6-6825-47EB-8F45-AFE11A6B4B15}" destId="{7D36141C-9FA9-4DC9-A9E2-E323053DC909}" srcOrd="0" destOrd="0" presId="urn:microsoft.com/office/officeart/2005/8/layout/lProcess2"/>
    <dgm:cxn modelId="{F23A16DD-B5B1-44D2-94D9-E47C693D31B3}" type="presOf" srcId="{35DC13F6-6825-47EB-8F45-AFE11A6B4B15}" destId="{A542643D-7D2D-41A0-8CC4-1B03B5A12A5B}" srcOrd="1" destOrd="0" presId="urn:microsoft.com/office/officeart/2005/8/layout/lProcess2"/>
    <dgm:cxn modelId="{77B3FEDD-1088-44D0-8DBC-942AD099C682}" type="presOf" srcId="{581B8D6B-8E2D-4A1B-A3AC-B0E60B37FDD6}" destId="{20EAC99D-F566-4955-919D-04A36DAC9FA7}" srcOrd="0" destOrd="0" presId="urn:microsoft.com/office/officeart/2005/8/layout/lProcess2"/>
    <dgm:cxn modelId="{08D65AEF-208C-48FF-BD47-31D8B73F2E69}" type="presOf" srcId="{0413F9E2-3058-49AB-A3CA-F057CE56DEF0}" destId="{88A2C63B-83A0-49F6-A9D0-0D2C863E06BD}" srcOrd="0" destOrd="0" presId="urn:microsoft.com/office/officeart/2005/8/layout/lProcess2"/>
    <dgm:cxn modelId="{5AC555F6-374C-4EDB-8A8E-3808AF3BF9CA}" srcId="{954319F2-6C53-4663-867C-9411AD7E2AB4}" destId="{A0E5A0D1-1A2A-401F-B0FD-00A1D34919B8}" srcOrd="1" destOrd="0" parTransId="{02454F55-F202-4311-8A89-8EBDA118A360}" sibTransId="{F7A4E204-1A59-4043-966A-80AAE4ABEC42}"/>
    <dgm:cxn modelId="{9BFA8CF6-ED7C-4B25-BB4B-DBC15E9357E1}" type="presOf" srcId="{DB9B17FD-00D7-4BD4-A578-E6EC2865BD19}" destId="{DDD4F7FE-A7E4-4C37-8EB4-61A138DCBB06}" srcOrd="0" destOrd="0" presId="urn:microsoft.com/office/officeart/2005/8/layout/lProcess2"/>
    <dgm:cxn modelId="{F763DDF9-8416-4E5E-9764-D23DADF1D85A}" type="presOf" srcId="{3989F535-06D4-4209-BD01-69569DBA048D}" destId="{D215C748-E45F-4ACE-8858-9C8F29CF7156}" srcOrd="0" destOrd="0" presId="urn:microsoft.com/office/officeart/2005/8/layout/lProcess2"/>
    <dgm:cxn modelId="{66165AFD-6923-4608-916F-EB7E546BDDC4}" type="presOf" srcId="{E1687BE6-750C-4437-A48B-313815887A2F}" destId="{39693024-68CC-41FA-8F57-13C74C4BAB56}" srcOrd="0" destOrd="0" presId="urn:microsoft.com/office/officeart/2005/8/layout/lProcess2"/>
    <dgm:cxn modelId="{EAD22D7E-7280-48DF-B84F-15771F8D5165}" type="presParOf" srcId="{DDD4F7FE-A7E4-4C37-8EB4-61A138DCBB06}" destId="{9EFBA7AD-EEBA-4B3E-B933-3A49306FF4AF}" srcOrd="0" destOrd="0" presId="urn:microsoft.com/office/officeart/2005/8/layout/lProcess2"/>
    <dgm:cxn modelId="{905355A1-2B56-45B3-9BF7-6ABDBE26796E}" type="presParOf" srcId="{9EFBA7AD-EEBA-4B3E-B933-3A49306FF4AF}" destId="{7D36141C-9FA9-4DC9-A9E2-E323053DC909}" srcOrd="0" destOrd="0" presId="urn:microsoft.com/office/officeart/2005/8/layout/lProcess2"/>
    <dgm:cxn modelId="{1708A687-7972-4379-9D06-96FACF016A25}" type="presParOf" srcId="{9EFBA7AD-EEBA-4B3E-B933-3A49306FF4AF}" destId="{A542643D-7D2D-41A0-8CC4-1B03B5A12A5B}" srcOrd="1" destOrd="0" presId="urn:microsoft.com/office/officeart/2005/8/layout/lProcess2"/>
    <dgm:cxn modelId="{A9182C23-E2B7-43C7-B885-061877BDE9DC}" type="presParOf" srcId="{9EFBA7AD-EEBA-4B3E-B933-3A49306FF4AF}" destId="{F87E9241-13B0-43B0-BA19-97B6D7F03062}" srcOrd="2" destOrd="0" presId="urn:microsoft.com/office/officeart/2005/8/layout/lProcess2"/>
    <dgm:cxn modelId="{1AC939BF-340A-4F75-8759-D15675EBD278}" type="presParOf" srcId="{F87E9241-13B0-43B0-BA19-97B6D7F03062}" destId="{C446B7B6-426E-4BAA-A805-08B47B4189E1}" srcOrd="0" destOrd="0" presId="urn:microsoft.com/office/officeart/2005/8/layout/lProcess2"/>
    <dgm:cxn modelId="{62F92A9A-D8A6-4CF9-9D25-80E0040BADDF}" type="presParOf" srcId="{C446B7B6-426E-4BAA-A805-08B47B4189E1}" destId="{40AF7399-A4FF-4411-9761-B08722D82074}" srcOrd="0" destOrd="0" presId="urn:microsoft.com/office/officeart/2005/8/layout/lProcess2"/>
    <dgm:cxn modelId="{C3570F54-14CB-47AE-B7C1-9094602D1000}" type="presParOf" srcId="{C446B7B6-426E-4BAA-A805-08B47B4189E1}" destId="{6EC91CFF-6745-437E-87B6-61873E2CB028}" srcOrd="1" destOrd="0" presId="urn:microsoft.com/office/officeart/2005/8/layout/lProcess2"/>
    <dgm:cxn modelId="{E427F875-B5A7-422E-B9EA-032DF629D3A8}" type="presParOf" srcId="{C446B7B6-426E-4BAA-A805-08B47B4189E1}" destId="{FAFB0FBF-550A-4139-89F7-D60BC456DF40}" srcOrd="2" destOrd="0" presId="urn:microsoft.com/office/officeart/2005/8/layout/lProcess2"/>
    <dgm:cxn modelId="{9A7ADD9B-9AEE-4F9B-93C4-FF26013A4EB4}" type="presParOf" srcId="{C446B7B6-426E-4BAA-A805-08B47B4189E1}" destId="{ACFB6D7A-7AE0-4152-AD97-BF62E3A96983}" srcOrd="3" destOrd="0" presId="urn:microsoft.com/office/officeart/2005/8/layout/lProcess2"/>
    <dgm:cxn modelId="{0293B337-E54C-4FDA-8ECB-313D8AB93BF9}" type="presParOf" srcId="{C446B7B6-426E-4BAA-A805-08B47B4189E1}" destId="{32EC24A3-2368-4572-AB52-1635292EA264}" srcOrd="4" destOrd="0" presId="urn:microsoft.com/office/officeart/2005/8/layout/lProcess2"/>
    <dgm:cxn modelId="{B390902B-6937-420F-B5DA-1B7EDFB8AF62}" type="presParOf" srcId="{C446B7B6-426E-4BAA-A805-08B47B4189E1}" destId="{6AAD6557-A8C4-40A5-A285-C831A7E146FE}" srcOrd="5" destOrd="0" presId="urn:microsoft.com/office/officeart/2005/8/layout/lProcess2"/>
    <dgm:cxn modelId="{BE9E94D5-1811-423E-A2BC-30573A00928A}" type="presParOf" srcId="{C446B7B6-426E-4BAA-A805-08B47B4189E1}" destId="{4DF9A497-C87F-4E77-9EA8-7F625B997C6F}" srcOrd="6" destOrd="0" presId="urn:microsoft.com/office/officeart/2005/8/layout/lProcess2"/>
    <dgm:cxn modelId="{25318582-2BAB-4A50-ABFB-95B5F82BDF26}" type="presParOf" srcId="{C446B7B6-426E-4BAA-A805-08B47B4189E1}" destId="{9655A3AA-2472-4440-A76F-E240367EEE22}" srcOrd="7" destOrd="0" presId="urn:microsoft.com/office/officeart/2005/8/layout/lProcess2"/>
    <dgm:cxn modelId="{01E2970D-6328-42FF-9EF3-4D6F9D01595F}" type="presParOf" srcId="{C446B7B6-426E-4BAA-A805-08B47B4189E1}" destId="{6110FD27-F09C-4DC5-94D6-F4635A52F9D5}" srcOrd="8" destOrd="0" presId="urn:microsoft.com/office/officeart/2005/8/layout/lProcess2"/>
    <dgm:cxn modelId="{FF2BCD3B-7790-4A4E-ACC8-844BCB01F1C6}" type="presParOf" srcId="{DDD4F7FE-A7E4-4C37-8EB4-61A138DCBB06}" destId="{8BAD0D83-4E90-44FA-A80C-2923F0C0A01A}" srcOrd="1" destOrd="0" presId="urn:microsoft.com/office/officeart/2005/8/layout/lProcess2"/>
    <dgm:cxn modelId="{2D2B81A4-7B74-410B-AFCF-DF4A32720A33}" type="presParOf" srcId="{DDD4F7FE-A7E4-4C37-8EB4-61A138DCBB06}" destId="{648384B9-3857-4A60-813B-BCF61E75F13D}" srcOrd="2" destOrd="0" presId="urn:microsoft.com/office/officeart/2005/8/layout/lProcess2"/>
    <dgm:cxn modelId="{F694DA80-B3A5-40B5-8DBA-5AFDF945D2AD}" type="presParOf" srcId="{648384B9-3857-4A60-813B-BCF61E75F13D}" destId="{3DBA9393-6551-47B8-B3F8-0BC4E8174F6E}" srcOrd="0" destOrd="0" presId="urn:microsoft.com/office/officeart/2005/8/layout/lProcess2"/>
    <dgm:cxn modelId="{8E3D8D1F-5B34-4FC4-850C-C60B536D30C3}" type="presParOf" srcId="{648384B9-3857-4A60-813B-BCF61E75F13D}" destId="{0D28E251-3BB6-41B1-B72B-5142BF7F264E}" srcOrd="1" destOrd="0" presId="urn:microsoft.com/office/officeart/2005/8/layout/lProcess2"/>
    <dgm:cxn modelId="{941E9075-4295-4BD7-99E8-D02A59124FFD}" type="presParOf" srcId="{648384B9-3857-4A60-813B-BCF61E75F13D}" destId="{286587A2-032E-49F6-A0C9-5ACE5761291A}" srcOrd="2" destOrd="0" presId="urn:microsoft.com/office/officeart/2005/8/layout/lProcess2"/>
    <dgm:cxn modelId="{DE01753E-3968-454D-AFB5-39A5DD798AF2}" type="presParOf" srcId="{286587A2-032E-49F6-A0C9-5ACE5761291A}" destId="{E3E9FAF7-B9EA-4CF7-963B-DCBCBCBBD43E}" srcOrd="0" destOrd="0" presId="urn:microsoft.com/office/officeart/2005/8/layout/lProcess2"/>
    <dgm:cxn modelId="{DCC40193-0F60-43F5-9F6C-ED962619424E}" type="presParOf" srcId="{E3E9FAF7-B9EA-4CF7-963B-DCBCBCBBD43E}" destId="{20EAC99D-F566-4955-919D-04A36DAC9FA7}" srcOrd="0" destOrd="0" presId="urn:microsoft.com/office/officeart/2005/8/layout/lProcess2"/>
    <dgm:cxn modelId="{2FA0200E-426D-4C40-8E07-044E7EE03606}" type="presParOf" srcId="{E3E9FAF7-B9EA-4CF7-963B-DCBCBCBBD43E}" destId="{205632BA-0301-4480-9746-547833283792}" srcOrd="1" destOrd="0" presId="urn:microsoft.com/office/officeart/2005/8/layout/lProcess2"/>
    <dgm:cxn modelId="{516861EE-00A7-44C5-B27D-663CF3345CD4}" type="presParOf" srcId="{E3E9FAF7-B9EA-4CF7-963B-DCBCBCBBD43E}" destId="{1A4E6387-AF32-49CC-AF67-B6C08D74FAC6}" srcOrd="2" destOrd="0" presId="urn:microsoft.com/office/officeart/2005/8/layout/lProcess2"/>
    <dgm:cxn modelId="{4C39F8B1-9E68-4EB3-91A6-0421CA22D588}" type="presParOf" srcId="{E3E9FAF7-B9EA-4CF7-963B-DCBCBCBBD43E}" destId="{3D06CE44-05F7-4379-AE84-8944FA7E828B}" srcOrd="3" destOrd="0" presId="urn:microsoft.com/office/officeart/2005/8/layout/lProcess2"/>
    <dgm:cxn modelId="{CBAF0211-F117-45F2-A8DD-872C2A08A16F}" type="presParOf" srcId="{E3E9FAF7-B9EA-4CF7-963B-DCBCBCBBD43E}" destId="{39693024-68CC-41FA-8F57-13C74C4BAB56}" srcOrd="4" destOrd="0" presId="urn:microsoft.com/office/officeart/2005/8/layout/lProcess2"/>
    <dgm:cxn modelId="{40A8FD18-4671-4C18-9C80-2F7ED5F9FDD1}" type="presParOf" srcId="{E3E9FAF7-B9EA-4CF7-963B-DCBCBCBBD43E}" destId="{C8064888-0AA0-4874-A212-CCBC8E95FE2C}" srcOrd="5" destOrd="0" presId="urn:microsoft.com/office/officeart/2005/8/layout/lProcess2"/>
    <dgm:cxn modelId="{429932E1-FC64-47C6-9D4F-B6DA84D0E6FE}" type="presParOf" srcId="{E3E9FAF7-B9EA-4CF7-963B-DCBCBCBBD43E}" destId="{BD4C5DD0-D445-47CA-AD45-1893F5D6AAFD}" srcOrd="6" destOrd="0" presId="urn:microsoft.com/office/officeart/2005/8/layout/lProcess2"/>
    <dgm:cxn modelId="{B759BA5F-EBF6-4A34-8DFB-C77AB3262BCC}" type="presParOf" srcId="{E3E9FAF7-B9EA-4CF7-963B-DCBCBCBBD43E}" destId="{A81A650D-8750-4948-8839-A58CF0478857}" srcOrd="7" destOrd="0" presId="urn:microsoft.com/office/officeart/2005/8/layout/lProcess2"/>
    <dgm:cxn modelId="{9E0AF85B-25CF-4C77-9736-56AE426473E0}" type="presParOf" srcId="{E3E9FAF7-B9EA-4CF7-963B-DCBCBCBBD43E}" destId="{36EA035F-664B-4A98-BEEE-C133D3DFB708}" srcOrd="8" destOrd="0" presId="urn:microsoft.com/office/officeart/2005/8/layout/lProcess2"/>
    <dgm:cxn modelId="{C01D8D82-C282-4374-81A1-5126A22F8560}" type="presParOf" srcId="{DDD4F7FE-A7E4-4C37-8EB4-61A138DCBB06}" destId="{00A78204-AEA4-4EE7-8077-B5DE15CCA14C}" srcOrd="3" destOrd="0" presId="urn:microsoft.com/office/officeart/2005/8/layout/lProcess2"/>
    <dgm:cxn modelId="{18A58B71-6CA4-4142-AE49-F86F50D8C599}" type="presParOf" srcId="{DDD4F7FE-A7E4-4C37-8EB4-61A138DCBB06}" destId="{E545539E-5A5E-409A-B408-BCB5E4C8585A}" srcOrd="4" destOrd="0" presId="urn:microsoft.com/office/officeart/2005/8/layout/lProcess2"/>
    <dgm:cxn modelId="{59147CA5-64FB-4E8C-8935-ABCEF71A5A9C}" type="presParOf" srcId="{E545539E-5A5E-409A-B408-BCB5E4C8585A}" destId="{D215C748-E45F-4ACE-8858-9C8F29CF7156}" srcOrd="0" destOrd="0" presId="urn:microsoft.com/office/officeart/2005/8/layout/lProcess2"/>
    <dgm:cxn modelId="{D037B12F-7428-40B6-9FCC-4DA8712EF8C4}" type="presParOf" srcId="{E545539E-5A5E-409A-B408-BCB5E4C8585A}" destId="{4BD06B06-43B4-41B5-857D-FE7C2D286E0E}" srcOrd="1" destOrd="0" presId="urn:microsoft.com/office/officeart/2005/8/layout/lProcess2"/>
    <dgm:cxn modelId="{7E4D8CF8-23F3-46C9-B797-E98668827DBF}" type="presParOf" srcId="{E545539E-5A5E-409A-B408-BCB5E4C8585A}" destId="{4480D05B-0292-47E6-A0E9-72E5721E6856}" srcOrd="2" destOrd="0" presId="urn:microsoft.com/office/officeart/2005/8/layout/lProcess2"/>
    <dgm:cxn modelId="{15E6AAD2-328C-42BC-8E26-2E7E49ED5CBA}" type="presParOf" srcId="{4480D05B-0292-47E6-A0E9-72E5721E6856}" destId="{A4F1E78A-E773-4897-BEE2-015C1A38DCDE}" srcOrd="0" destOrd="0" presId="urn:microsoft.com/office/officeart/2005/8/layout/lProcess2"/>
    <dgm:cxn modelId="{E81F3208-9C9B-4DFD-8222-38F5860F86BD}" type="presParOf" srcId="{A4F1E78A-E773-4897-BEE2-015C1A38DCDE}" destId="{C68DF720-E917-4DA5-9530-30CB90F963E8}" srcOrd="0" destOrd="0" presId="urn:microsoft.com/office/officeart/2005/8/layout/lProcess2"/>
    <dgm:cxn modelId="{A1A50528-393E-42A6-8D70-50441431818D}" type="presParOf" srcId="{A4F1E78A-E773-4897-BEE2-015C1A38DCDE}" destId="{CA15AB89-31C9-4F91-8697-4A91E5F4FCEF}" srcOrd="1" destOrd="0" presId="urn:microsoft.com/office/officeart/2005/8/layout/lProcess2"/>
    <dgm:cxn modelId="{A9C9E0CB-D9CA-4090-BCDA-F24C4704FF43}" type="presParOf" srcId="{A4F1E78A-E773-4897-BEE2-015C1A38DCDE}" destId="{49C24A6F-02F6-489F-BD55-A8BF694AAA1A}" srcOrd="2" destOrd="0" presId="urn:microsoft.com/office/officeart/2005/8/layout/lProcess2"/>
    <dgm:cxn modelId="{EEF74EB7-11C9-4045-B696-370C8BAD1CC1}" type="presParOf" srcId="{A4F1E78A-E773-4897-BEE2-015C1A38DCDE}" destId="{A7FFDF90-2758-401A-9DF1-E300BC5DF5C3}" srcOrd="3" destOrd="0" presId="urn:microsoft.com/office/officeart/2005/8/layout/lProcess2"/>
    <dgm:cxn modelId="{1B59C77B-B268-43B2-99FF-48D923429EF9}" type="presParOf" srcId="{A4F1E78A-E773-4897-BEE2-015C1A38DCDE}" destId="{4ECA72EB-369D-4060-AD0A-1B733EB7BD08}" srcOrd="4" destOrd="0" presId="urn:microsoft.com/office/officeart/2005/8/layout/lProcess2"/>
    <dgm:cxn modelId="{B983482D-07FC-4352-A069-A990CC50C766}" type="presParOf" srcId="{A4F1E78A-E773-4897-BEE2-015C1A38DCDE}" destId="{0342CE55-0698-4447-A432-DD9EE06A56EB}" srcOrd="5" destOrd="0" presId="urn:microsoft.com/office/officeart/2005/8/layout/lProcess2"/>
    <dgm:cxn modelId="{432E06E2-271E-4492-9F4F-5EFEF5EDF669}" type="presParOf" srcId="{A4F1E78A-E773-4897-BEE2-015C1A38DCDE}" destId="{88A2C63B-83A0-49F6-A9D0-0D2C863E06BD}"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E0DFB-68ED-4245-A33A-CEAF8A924EFA}">
      <dsp:nvSpPr>
        <dsp:cNvPr id="0" name=""/>
        <dsp:cNvSpPr/>
      </dsp:nvSpPr>
      <dsp:spPr>
        <a:xfrm>
          <a:off x="2082800" y="0"/>
          <a:ext cx="1549400" cy="1549400"/>
        </a:xfrm>
        <a:prstGeom prst="triangle">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Strategy</a:t>
          </a:r>
        </a:p>
      </dsp:txBody>
      <dsp:txXfrm>
        <a:off x="2470150" y="774700"/>
        <a:ext cx="774700" cy="774700"/>
      </dsp:txXfrm>
    </dsp:sp>
    <dsp:sp modelId="{6FBF1325-5A26-4E42-BAB6-5597FD5A4B00}">
      <dsp:nvSpPr>
        <dsp:cNvPr id="0" name=""/>
        <dsp:cNvSpPr/>
      </dsp:nvSpPr>
      <dsp:spPr>
        <a:xfrm>
          <a:off x="1308100" y="1549400"/>
          <a:ext cx="1549400" cy="1549400"/>
        </a:xfrm>
        <a:prstGeom prst="triangl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Technology</a:t>
          </a:r>
        </a:p>
      </dsp:txBody>
      <dsp:txXfrm>
        <a:off x="1695450" y="2324100"/>
        <a:ext cx="774700" cy="774700"/>
      </dsp:txXfrm>
    </dsp:sp>
    <dsp:sp modelId="{41763F67-C908-4FA0-ADEF-9ACBCF41BCAD}">
      <dsp:nvSpPr>
        <dsp:cNvPr id="0" name=""/>
        <dsp:cNvSpPr/>
      </dsp:nvSpPr>
      <dsp:spPr>
        <a:xfrm rot="10800000">
          <a:off x="2082800" y="1549400"/>
          <a:ext cx="1549400" cy="1549400"/>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Big Data Lessons</a:t>
          </a:r>
        </a:p>
      </dsp:txBody>
      <dsp:txXfrm rot="10800000">
        <a:off x="2470150" y="1549400"/>
        <a:ext cx="774700" cy="774700"/>
      </dsp:txXfrm>
    </dsp:sp>
    <dsp:sp modelId="{B0C1045D-3F5C-4EF2-8655-4ABF62BF1A66}">
      <dsp:nvSpPr>
        <dsp:cNvPr id="0" name=""/>
        <dsp:cNvSpPr/>
      </dsp:nvSpPr>
      <dsp:spPr>
        <a:xfrm>
          <a:off x="2857500" y="1549400"/>
          <a:ext cx="1549400" cy="1549400"/>
        </a:xfrm>
        <a:prstGeom prst="triangl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err="1"/>
            <a:t>EcoSystem</a:t>
          </a:r>
          <a:endParaRPr lang="en-US" sz="1100" b="1" kern="1200" dirty="0"/>
        </a:p>
      </dsp:txBody>
      <dsp:txXfrm>
        <a:off x="3244850" y="2324100"/>
        <a:ext cx="774700" cy="774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E0DFB-68ED-4245-A33A-CEAF8A924EFA}">
      <dsp:nvSpPr>
        <dsp:cNvPr id="0" name=""/>
        <dsp:cNvSpPr/>
      </dsp:nvSpPr>
      <dsp:spPr>
        <a:xfrm>
          <a:off x="1932957" y="0"/>
          <a:ext cx="934686" cy="934686"/>
        </a:xfrm>
        <a:prstGeom prst="triangle">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b="1" kern="1200" dirty="0"/>
            <a:t>Strategy</a:t>
          </a:r>
        </a:p>
      </dsp:txBody>
      <dsp:txXfrm>
        <a:off x="2166629" y="467343"/>
        <a:ext cx="467343" cy="467343"/>
      </dsp:txXfrm>
    </dsp:sp>
    <dsp:sp modelId="{6FBF1325-5A26-4E42-BAB6-5597FD5A4B00}">
      <dsp:nvSpPr>
        <dsp:cNvPr id="0" name=""/>
        <dsp:cNvSpPr/>
      </dsp:nvSpPr>
      <dsp:spPr>
        <a:xfrm>
          <a:off x="1465614" y="934686"/>
          <a:ext cx="934686" cy="934686"/>
        </a:xfrm>
        <a:prstGeom prst="triangl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b="1" kern="1200" dirty="0"/>
            <a:t>Technology</a:t>
          </a:r>
        </a:p>
      </dsp:txBody>
      <dsp:txXfrm>
        <a:off x="1699286" y="1402029"/>
        <a:ext cx="467343" cy="467343"/>
      </dsp:txXfrm>
    </dsp:sp>
    <dsp:sp modelId="{41763F67-C908-4FA0-ADEF-9ACBCF41BCAD}">
      <dsp:nvSpPr>
        <dsp:cNvPr id="0" name=""/>
        <dsp:cNvSpPr/>
      </dsp:nvSpPr>
      <dsp:spPr>
        <a:xfrm rot="10800000">
          <a:off x="1932957" y="934686"/>
          <a:ext cx="934686" cy="934686"/>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Big Data Lessons</a:t>
          </a:r>
        </a:p>
      </dsp:txBody>
      <dsp:txXfrm rot="10800000">
        <a:off x="2166628" y="934686"/>
        <a:ext cx="467343" cy="467343"/>
      </dsp:txXfrm>
    </dsp:sp>
    <dsp:sp modelId="{B0C1045D-3F5C-4EF2-8655-4ABF62BF1A66}">
      <dsp:nvSpPr>
        <dsp:cNvPr id="0" name=""/>
        <dsp:cNvSpPr/>
      </dsp:nvSpPr>
      <dsp:spPr>
        <a:xfrm>
          <a:off x="2400300" y="934686"/>
          <a:ext cx="934686" cy="934686"/>
        </a:xfrm>
        <a:prstGeom prst="triangl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b="1" kern="1200" dirty="0" err="1"/>
            <a:t>EcoSystem</a:t>
          </a:r>
          <a:endParaRPr lang="en-US" sz="600" b="1" kern="1200" dirty="0"/>
        </a:p>
      </dsp:txBody>
      <dsp:txXfrm>
        <a:off x="2633972" y="1402029"/>
        <a:ext cx="467343" cy="4673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E0DFB-68ED-4245-A33A-CEAF8A924EFA}">
      <dsp:nvSpPr>
        <dsp:cNvPr id="0" name=""/>
        <dsp:cNvSpPr/>
      </dsp:nvSpPr>
      <dsp:spPr>
        <a:xfrm>
          <a:off x="1932957" y="0"/>
          <a:ext cx="934686" cy="934686"/>
        </a:xfrm>
        <a:prstGeom prst="triangle">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b="1" kern="1200" dirty="0"/>
            <a:t>Strategy</a:t>
          </a:r>
        </a:p>
      </dsp:txBody>
      <dsp:txXfrm>
        <a:off x="2166629" y="467343"/>
        <a:ext cx="467343" cy="467343"/>
      </dsp:txXfrm>
    </dsp:sp>
    <dsp:sp modelId="{6FBF1325-5A26-4E42-BAB6-5597FD5A4B00}">
      <dsp:nvSpPr>
        <dsp:cNvPr id="0" name=""/>
        <dsp:cNvSpPr/>
      </dsp:nvSpPr>
      <dsp:spPr>
        <a:xfrm>
          <a:off x="1465614" y="934686"/>
          <a:ext cx="934686" cy="934686"/>
        </a:xfrm>
        <a:prstGeom prst="triangl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b="1" kern="1200" dirty="0"/>
            <a:t>Technology</a:t>
          </a:r>
        </a:p>
      </dsp:txBody>
      <dsp:txXfrm>
        <a:off x="1699286" y="1402029"/>
        <a:ext cx="467343" cy="467343"/>
      </dsp:txXfrm>
    </dsp:sp>
    <dsp:sp modelId="{41763F67-C908-4FA0-ADEF-9ACBCF41BCAD}">
      <dsp:nvSpPr>
        <dsp:cNvPr id="0" name=""/>
        <dsp:cNvSpPr/>
      </dsp:nvSpPr>
      <dsp:spPr>
        <a:xfrm rot="10800000">
          <a:off x="1932957" y="934686"/>
          <a:ext cx="934686" cy="934686"/>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Big Data Lessons</a:t>
          </a:r>
        </a:p>
      </dsp:txBody>
      <dsp:txXfrm rot="10800000">
        <a:off x="2166628" y="934686"/>
        <a:ext cx="467343" cy="467343"/>
      </dsp:txXfrm>
    </dsp:sp>
    <dsp:sp modelId="{B0C1045D-3F5C-4EF2-8655-4ABF62BF1A66}">
      <dsp:nvSpPr>
        <dsp:cNvPr id="0" name=""/>
        <dsp:cNvSpPr/>
      </dsp:nvSpPr>
      <dsp:spPr>
        <a:xfrm>
          <a:off x="2400300" y="934686"/>
          <a:ext cx="934686" cy="934686"/>
        </a:xfrm>
        <a:prstGeom prst="triangl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b="1" kern="1200" dirty="0" err="1"/>
            <a:t>EcoSystem</a:t>
          </a:r>
          <a:endParaRPr lang="en-US" sz="600" b="1" kern="1200" dirty="0"/>
        </a:p>
      </dsp:txBody>
      <dsp:txXfrm>
        <a:off x="2633972" y="1402029"/>
        <a:ext cx="467343" cy="4673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E0DFB-68ED-4245-A33A-CEAF8A924EFA}">
      <dsp:nvSpPr>
        <dsp:cNvPr id="0" name=""/>
        <dsp:cNvSpPr/>
      </dsp:nvSpPr>
      <dsp:spPr>
        <a:xfrm>
          <a:off x="1932957" y="0"/>
          <a:ext cx="934686" cy="934686"/>
        </a:xfrm>
        <a:prstGeom prst="triangle">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b="1" kern="1200" dirty="0"/>
            <a:t>Strategy</a:t>
          </a:r>
        </a:p>
      </dsp:txBody>
      <dsp:txXfrm>
        <a:off x="2166629" y="467343"/>
        <a:ext cx="467343" cy="467343"/>
      </dsp:txXfrm>
    </dsp:sp>
    <dsp:sp modelId="{6FBF1325-5A26-4E42-BAB6-5597FD5A4B00}">
      <dsp:nvSpPr>
        <dsp:cNvPr id="0" name=""/>
        <dsp:cNvSpPr/>
      </dsp:nvSpPr>
      <dsp:spPr>
        <a:xfrm>
          <a:off x="1465614" y="934686"/>
          <a:ext cx="934686" cy="934686"/>
        </a:xfrm>
        <a:prstGeom prst="triangl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b="1" kern="1200" dirty="0"/>
            <a:t>Technology</a:t>
          </a:r>
        </a:p>
      </dsp:txBody>
      <dsp:txXfrm>
        <a:off x="1699286" y="1402029"/>
        <a:ext cx="467343" cy="467343"/>
      </dsp:txXfrm>
    </dsp:sp>
    <dsp:sp modelId="{41763F67-C908-4FA0-ADEF-9ACBCF41BCAD}">
      <dsp:nvSpPr>
        <dsp:cNvPr id="0" name=""/>
        <dsp:cNvSpPr/>
      </dsp:nvSpPr>
      <dsp:spPr>
        <a:xfrm rot="10800000">
          <a:off x="1932957" y="934686"/>
          <a:ext cx="934686" cy="934686"/>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kern="1200" dirty="0"/>
            <a:t>Big Data Lessons</a:t>
          </a:r>
        </a:p>
      </dsp:txBody>
      <dsp:txXfrm rot="10800000">
        <a:off x="2166628" y="934686"/>
        <a:ext cx="467343" cy="467343"/>
      </dsp:txXfrm>
    </dsp:sp>
    <dsp:sp modelId="{B0C1045D-3F5C-4EF2-8655-4ABF62BF1A66}">
      <dsp:nvSpPr>
        <dsp:cNvPr id="0" name=""/>
        <dsp:cNvSpPr/>
      </dsp:nvSpPr>
      <dsp:spPr>
        <a:xfrm>
          <a:off x="2400300" y="934686"/>
          <a:ext cx="934686" cy="934686"/>
        </a:xfrm>
        <a:prstGeom prst="triangl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en-US" sz="600" b="1" kern="1200" dirty="0" err="1"/>
            <a:t>EcoSystem</a:t>
          </a:r>
          <a:endParaRPr lang="en-US" sz="600" b="1" kern="1200" dirty="0"/>
        </a:p>
      </dsp:txBody>
      <dsp:txXfrm>
        <a:off x="2633972" y="1402029"/>
        <a:ext cx="467343" cy="4673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36141C-9FA9-4DC9-A9E2-E323053DC909}">
      <dsp:nvSpPr>
        <dsp:cNvPr id="0" name=""/>
        <dsp:cNvSpPr/>
      </dsp:nvSpPr>
      <dsp:spPr>
        <a:xfrm>
          <a:off x="3878" y="0"/>
          <a:ext cx="2342294" cy="46227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Dimension</a:t>
          </a:r>
        </a:p>
      </dsp:txBody>
      <dsp:txXfrm>
        <a:off x="3878" y="0"/>
        <a:ext cx="2342294" cy="1386840"/>
      </dsp:txXfrm>
    </dsp:sp>
    <dsp:sp modelId="{40AF7399-A4FF-4411-9761-B08722D82074}">
      <dsp:nvSpPr>
        <dsp:cNvPr id="0" name=""/>
        <dsp:cNvSpPr/>
      </dsp:nvSpPr>
      <dsp:spPr>
        <a:xfrm>
          <a:off x="238108" y="1387714"/>
          <a:ext cx="1873835" cy="5347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Frequency</a:t>
          </a:r>
        </a:p>
      </dsp:txBody>
      <dsp:txXfrm>
        <a:off x="253772" y="1403378"/>
        <a:ext cx="1842507" cy="503465"/>
      </dsp:txXfrm>
    </dsp:sp>
    <dsp:sp modelId="{FAFB0FBF-550A-4139-89F7-D60BC456DF40}">
      <dsp:nvSpPr>
        <dsp:cNvPr id="0" name=""/>
        <dsp:cNvSpPr/>
      </dsp:nvSpPr>
      <dsp:spPr>
        <a:xfrm>
          <a:off x="238108" y="2004783"/>
          <a:ext cx="1873835" cy="5347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Variety</a:t>
          </a:r>
        </a:p>
      </dsp:txBody>
      <dsp:txXfrm>
        <a:off x="253772" y="2020447"/>
        <a:ext cx="1842507" cy="503465"/>
      </dsp:txXfrm>
    </dsp:sp>
    <dsp:sp modelId="{32EC24A3-2368-4572-AB52-1635292EA264}">
      <dsp:nvSpPr>
        <dsp:cNvPr id="0" name=""/>
        <dsp:cNvSpPr/>
      </dsp:nvSpPr>
      <dsp:spPr>
        <a:xfrm>
          <a:off x="238108" y="2621853"/>
          <a:ext cx="1873835" cy="5347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Confidence Levels</a:t>
          </a:r>
        </a:p>
      </dsp:txBody>
      <dsp:txXfrm>
        <a:off x="253772" y="2637517"/>
        <a:ext cx="1842507" cy="503465"/>
      </dsp:txXfrm>
    </dsp:sp>
    <dsp:sp modelId="{4DF9A497-C87F-4E77-9EA8-7F625B997C6F}">
      <dsp:nvSpPr>
        <dsp:cNvPr id="0" name=""/>
        <dsp:cNvSpPr/>
      </dsp:nvSpPr>
      <dsp:spPr>
        <a:xfrm>
          <a:off x="238108" y="3238922"/>
          <a:ext cx="1873835" cy="5347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Timing</a:t>
          </a:r>
        </a:p>
      </dsp:txBody>
      <dsp:txXfrm>
        <a:off x="253772" y="3254586"/>
        <a:ext cx="1842507" cy="503465"/>
      </dsp:txXfrm>
    </dsp:sp>
    <dsp:sp modelId="{6110FD27-F09C-4DC5-94D6-F4635A52F9D5}">
      <dsp:nvSpPr>
        <dsp:cNvPr id="0" name=""/>
        <dsp:cNvSpPr/>
      </dsp:nvSpPr>
      <dsp:spPr>
        <a:xfrm>
          <a:off x="238108" y="3855991"/>
          <a:ext cx="1873835" cy="5347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Location of Analysis</a:t>
          </a:r>
        </a:p>
      </dsp:txBody>
      <dsp:txXfrm>
        <a:off x="253772" y="3871655"/>
        <a:ext cx="1842507" cy="503465"/>
      </dsp:txXfrm>
    </dsp:sp>
    <dsp:sp modelId="{3DBA9393-6551-47B8-B3F8-0BC4E8174F6E}">
      <dsp:nvSpPr>
        <dsp:cNvPr id="0" name=""/>
        <dsp:cNvSpPr/>
      </dsp:nvSpPr>
      <dsp:spPr>
        <a:xfrm>
          <a:off x="2521845" y="0"/>
          <a:ext cx="2342294" cy="46227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Traditional</a:t>
          </a:r>
        </a:p>
      </dsp:txBody>
      <dsp:txXfrm>
        <a:off x="2521845" y="0"/>
        <a:ext cx="2342294" cy="1386840"/>
      </dsp:txXfrm>
    </dsp:sp>
    <dsp:sp modelId="{20EAC99D-F566-4955-919D-04A36DAC9FA7}">
      <dsp:nvSpPr>
        <dsp:cNvPr id="0" name=""/>
        <dsp:cNvSpPr/>
      </dsp:nvSpPr>
      <dsp:spPr>
        <a:xfrm>
          <a:off x="2756074" y="1387714"/>
          <a:ext cx="1873835" cy="5347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Largely Batch</a:t>
          </a:r>
        </a:p>
      </dsp:txBody>
      <dsp:txXfrm>
        <a:off x="2771738" y="1403378"/>
        <a:ext cx="1842507" cy="503465"/>
      </dsp:txXfrm>
    </dsp:sp>
    <dsp:sp modelId="{1A4E6387-AF32-49CC-AF67-B6C08D74FAC6}">
      <dsp:nvSpPr>
        <dsp:cNvPr id="0" name=""/>
        <dsp:cNvSpPr/>
      </dsp:nvSpPr>
      <dsp:spPr>
        <a:xfrm>
          <a:off x="2756074" y="2004783"/>
          <a:ext cx="1873835" cy="5347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Structured</a:t>
          </a:r>
        </a:p>
      </dsp:txBody>
      <dsp:txXfrm>
        <a:off x="2771738" y="2020447"/>
        <a:ext cx="1842507" cy="503465"/>
      </dsp:txXfrm>
    </dsp:sp>
    <dsp:sp modelId="{39693024-68CC-41FA-8F57-13C74C4BAB56}">
      <dsp:nvSpPr>
        <dsp:cNvPr id="0" name=""/>
        <dsp:cNvSpPr/>
      </dsp:nvSpPr>
      <dsp:spPr>
        <a:xfrm>
          <a:off x="2756074" y="2621853"/>
          <a:ext cx="1873835" cy="5347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ACID, Correct &amp; Consistent</a:t>
          </a:r>
        </a:p>
      </dsp:txBody>
      <dsp:txXfrm>
        <a:off x="2771738" y="2637517"/>
        <a:ext cx="1842507" cy="503465"/>
      </dsp:txXfrm>
    </dsp:sp>
    <dsp:sp modelId="{BD4C5DD0-D445-47CA-AD45-1893F5D6AAFD}">
      <dsp:nvSpPr>
        <dsp:cNvPr id="0" name=""/>
        <dsp:cNvSpPr/>
      </dsp:nvSpPr>
      <dsp:spPr>
        <a:xfrm>
          <a:off x="2756074" y="3238922"/>
          <a:ext cx="1873835" cy="5347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Prior to DW Load</a:t>
          </a:r>
        </a:p>
      </dsp:txBody>
      <dsp:txXfrm>
        <a:off x="2771738" y="3254586"/>
        <a:ext cx="1842507" cy="503465"/>
      </dsp:txXfrm>
    </dsp:sp>
    <dsp:sp modelId="{36EA035F-664B-4A98-BEEE-C133D3DFB708}">
      <dsp:nvSpPr>
        <dsp:cNvPr id="0" name=""/>
        <dsp:cNvSpPr/>
      </dsp:nvSpPr>
      <dsp:spPr>
        <a:xfrm>
          <a:off x="2756074" y="3855991"/>
          <a:ext cx="1873835" cy="5347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Data Moves to Analysis</a:t>
          </a:r>
        </a:p>
      </dsp:txBody>
      <dsp:txXfrm>
        <a:off x="2771738" y="3871655"/>
        <a:ext cx="1842507" cy="503465"/>
      </dsp:txXfrm>
    </dsp:sp>
    <dsp:sp modelId="{D215C748-E45F-4ACE-8858-9C8F29CF7156}">
      <dsp:nvSpPr>
        <dsp:cNvPr id="0" name=""/>
        <dsp:cNvSpPr/>
      </dsp:nvSpPr>
      <dsp:spPr>
        <a:xfrm>
          <a:off x="5042519" y="0"/>
          <a:ext cx="2342294" cy="46227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Big Data</a:t>
          </a:r>
        </a:p>
      </dsp:txBody>
      <dsp:txXfrm>
        <a:off x="5042519" y="0"/>
        <a:ext cx="2342294" cy="1386840"/>
      </dsp:txXfrm>
    </dsp:sp>
    <dsp:sp modelId="{C68DF720-E917-4DA5-9530-30CB90F963E8}">
      <dsp:nvSpPr>
        <dsp:cNvPr id="0" name=""/>
        <dsp:cNvSpPr/>
      </dsp:nvSpPr>
      <dsp:spPr>
        <a:xfrm>
          <a:off x="5276748" y="1386952"/>
          <a:ext cx="1873835" cy="6734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Batch &amp; RT - Streams</a:t>
          </a:r>
        </a:p>
      </dsp:txBody>
      <dsp:txXfrm>
        <a:off x="5296472" y="1406676"/>
        <a:ext cx="1834387" cy="633995"/>
      </dsp:txXfrm>
    </dsp:sp>
    <dsp:sp modelId="{49C24A6F-02F6-489F-BD55-A8BF694AAA1A}">
      <dsp:nvSpPr>
        <dsp:cNvPr id="0" name=""/>
        <dsp:cNvSpPr/>
      </dsp:nvSpPr>
      <dsp:spPr>
        <a:xfrm>
          <a:off x="5039811" y="2164003"/>
          <a:ext cx="2347709" cy="6734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 _ ,</a:t>
          </a:r>
          <a:r>
            <a:rPr lang="en-US" sz="1500" kern="1200" dirty="0" err="1"/>
            <a:t>Semi,Un</a:t>
          </a:r>
          <a:r>
            <a:rPr lang="en-US" sz="1500" kern="1200" dirty="0"/>
            <a:t>]Structured</a:t>
          </a:r>
        </a:p>
      </dsp:txBody>
      <dsp:txXfrm>
        <a:off x="5059535" y="2183727"/>
        <a:ext cx="2308261" cy="633995"/>
      </dsp:txXfrm>
    </dsp:sp>
    <dsp:sp modelId="{4ECA72EB-369D-4060-AD0A-1B733EB7BD08}">
      <dsp:nvSpPr>
        <dsp:cNvPr id="0" name=""/>
        <dsp:cNvSpPr/>
      </dsp:nvSpPr>
      <dsp:spPr>
        <a:xfrm>
          <a:off x="5276748" y="2941053"/>
          <a:ext cx="1873835" cy="6734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Good enough for analysis</a:t>
          </a:r>
        </a:p>
      </dsp:txBody>
      <dsp:txXfrm>
        <a:off x="5296472" y="2960777"/>
        <a:ext cx="1834387" cy="633995"/>
      </dsp:txXfrm>
    </dsp:sp>
    <dsp:sp modelId="{88A2C63B-83A0-49F6-A9D0-0D2C863E06BD}">
      <dsp:nvSpPr>
        <dsp:cNvPr id="0" name=""/>
        <dsp:cNvSpPr/>
      </dsp:nvSpPr>
      <dsp:spPr>
        <a:xfrm>
          <a:off x="5276748" y="3718103"/>
          <a:ext cx="1873835" cy="6734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dirty="0"/>
            <a:t>Engines may move to data</a:t>
          </a:r>
        </a:p>
      </dsp:txBody>
      <dsp:txXfrm>
        <a:off x="5296472" y="3737827"/>
        <a:ext cx="1834387" cy="633995"/>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2.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3.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4.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66733" cy="452596"/>
          </a:xfrm>
          <a:prstGeom prst="rect">
            <a:avLst/>
          </a:prstGeom>
        </p:spPr>
        <p:txBody>
          <a:bodyPr vert="horz" lIns="91433" tIns="45716" rIns="91433" bIns="45716" rtlCol="0"/>
          <a:lstStyle>
            <a:lvl1pPr algn="l">
              <a:defRPr sz="1200"/>
            </a:lvl1pPr>
          </a:lstStyle>
          <a:p>
            <a:endParaRPr lang="en-US"/>
          </a:p>
        </p:txBody>
      </p:sp>
      <p:sp>
        <p:nvSpPr>
          <p:cNvPr id="3" name="Date Placeholder 2"/>
          <p:cNvSpPr>
            <a:spLocks noGrp="1"/>
          </p:cNvSpPr>
          <p:nvPr>
            <p:ph type="dt" sz="quarter" idx="1"/>
          </p:nvPr>
        </p:nvSpPr>
        <p:spPr>
          <a:xfrm>
            <a:off x="4008706" y="0"/>
            <a:ext cx="3066733" cy="452596"/>
          </a:xfrm>
          <a:prstGeom prst="rect">
            <a:avLst/>
          </a:prstGeom>
        </p:spPr>
        <p:txBody>
          <a:bodyPr vert="horz" lIns="91433" tIns="45716" rIns="91433" bIns="45716" rtlCol="0"/>
          <a:lstStyle>
            <a:lvl1pPr algn="r">
              <a:defRPr sz="1200"/>
            </a:lvl1pPr>
          </a:lstStyle>
          <a:p>
            <a:fld id="{B28A6FE7-BABD-4F1A-BF67-28327E3210D1}" type="datetimeFigureOut">
              <a:rPr lang="en-US" smtClean="0"/>
              <a:t>4/23/2019</a:t>
            </a:fld>
            <a:endParaRPr lang="en-US"/>
          </a:p>
        </p:txBody>
      </p:sp>
      <p:sp>
        <p:nvSpPr>
          <p:cNvPr id="4" name="Footer Placeholder 3"/>
          <p:cNvSpPr>
            <a:spLocks noGrp="1"/>
          </p:cNvSpPr>
          <p:nvPr>
            <p:ph type="ftr" sz="quarter" idx="2"/>
          </p:nvPr>
        </p:nvSpPr>
        <p:spPr>
          <a:xfrm>
            <a:off x="1" y="8597758"/>
            <a:ext cx="3066733" cy="452596"/>
          </a:xfrm>
          <a:prstGeom prst="rect">
            <a:avLst/>
          </a:prstGeom>
        </p:spPr>
        <p:txBody>
          <a:bodyPr vert="horz" lIns="91433" tIns="45716" rIns="91433" bIns="45716" rtlCol="0" anchor="b"/>
          <a:lstStyle>
            <a:lvl1pPr algn="l">
              <a:defRPr sz="1200"/>
            </a:lvl1pPr>
          </a:lstStyle>
          <a:p>
            <a:endParaRPr lang="en-US"/>
          </a:p>
        </p:txBody>
      </p:sp>
      <p:sp>
        <p:nvSpPr>
          <p:cNvPr id="5" name="Slide Number Placeholder 4"/>
          <p:cNvSpPr>
            <a:spLocks noGrp="1"/>
          </p:cNvSpPr>
          <p:nvPr>
            <p:ph type="sldNum" sz="quarter" idx="3"/>
          </p:nvPr>
        </p:nvSpPr>
        <p:spPr>
          <a:xfrm>
            <a:off x="4008706" y="8597758"/>
            <a:ext cx="3066733" cy="452596"/>
          </a:xfrm>
          <a:prstGeom prst="rect">
            <a:avLst/>
          </a:prstGeom>
        </p:spPr>
        <p:txBody>
          <a:bodyPr vert="horz" lIns="91433" tIns="45716" rIns="91433" bIns="45716" rtlCol="0" anchor="b"/>
          <a:lstStyle>
            <a:lvl1pPr algn="r">
              <a:defRPr sz="1200"/>
            </a:lvl1pPr>
          </a:lstStyle>
          <a:p>
            <a:fld id="{F12B9011-9579-4D6B-9323-61FD52593BF0}" type="slidenum">
              <a:rPr lang="en-US" smtClean="0"/>
              <a:t>‹#›</a:t>
            </a:fld>
            <a:endParaRPr lang="en-US"/>
          </a:p>
        </p:txBody>
      </p:sp>
    </p:spTree>
    <p:extLst>
      <p:ext uri="{BB962C8B-B14F-4D97-AF65-F5344CB8AC3E}">
        <p14:creationId xmlns:p14="http://schemas.microsoft.com/office/powerpoint/2010/main" val="2017684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66733" cy="452596"/>
          </a:xfrm>
          <a:prstGeom prst="rect">
            <a:avLst/>
          </a:prstGeom>
        </p:spPr>
        <p:txBody>
          <a:bodyPr vert="horz" lIns="91433" tIns="45716" rIns="91433" bIns="45716" rtlCol="0"/>
          <a:lstStyle>
            <a:lvl1pPr algn="l">
              <a:defRPr sz="1200"/>
            </a:lvl1pPr>
          </a:lstStyle>
          <a:p>
            <a:endParaRPr lang="en-US"/>
          </a:p>
        </p:txBody>
      </p:sp>
      <p:sp>
        <p:nvSpPr>
          <p:cNvPr id="3" name="Date Placeholder 2"/>
          <p:cNvSpPr>
            <a:spLocks noGrp="1"/>
          </p:cNvSpPr>
          <p:nvPr>
            <p:ph type="dt" idx="1"/>
          </p:nvPr>
        </p:nvSpPr>
        <p:spPr>
          <a:xfrm>
            <a:off x="4008706" y="0"/>
            <a:ext cx="3066733" cy="452596"/>
          </a:xfrm>
          <a:prstGeom prst="rect">
            <a:avLst/>
          </a:prstGeom>
        </p:spPr>
        <p:txBody>
          <a:bodyPr vert="horz" lIns="91433" tIns="45716" rIns="91433" bIns="45716" rtlCol="0"/>
          <a:lstStyle>
            <a:lvl1pPr algn="r">
              <a:defRPr sz="1200"/>
            </a:lvl1pPr>
          </a:lstStyle>
          <a:p>
            <a:fld id="{97782442-F629-4216-BDDA-853753B9FBA6}" type="datetimeFigureOut">
              <a:rPr lang="en-US" smtClean="0"/>
              <a:t>4/23/2019</a:t>
            </a:fld>
            <a:endParaRPr lang="en-US"/>
          </a:p>
        </p:txBody>
      </p:sp>
      <p:sp>
        <p:nvSpPr>
          <p:cNvPr id="4" name="Slide Image Placeholder 3"/>
          <p:cNvSpPr>
            <a:spLocks noGrp="1" noRot="1" noChangeAspect="1"/>
          </p:cNvSpPr>
          <p:nvPr>
            <p:ph type="sldImg" idx="2"/>
          </p:nvPr>
        </p:nvSpPr>
        <p:spPr>
          <a:xfrm>
            <a:off x="1276350" y="679450"/>
            <a:ext cx="4524375" cy="3394075"/>
          </a:xfrm>
          <a:prstGeom prst="rect">
            <a:avLst/>
          </a:prstGeom>
          <a:noFill/>
          <a:ln w="12700">
            <a:solidFill>
              <a:prstClr val="black"/>
            </a:solidFill>
          </a:ln>
        </p:spPr>
        <p:txBody>
          <a:bodyPr vert="horz" lIns="91433" tIns="45716" rIns="91433" bIns="45716" rtlCol="0" anchor="ctr"/>
          <a:lstStyle/>
          <a:p>
            <a:endParaRPr lang="en-US"/>
          </a:p>
        </p:txBody>
      </p:sp>
      <p:sp>
        <p:nvSpPr>
          <p:cNvPr id="5" name="Notes Placeholder 4"/>
          <p:cNvSpPr>
            <a:spLocks noGrp="1"/>
          </p:cNvSpPr>
          <p:nvPr>
            <p:ph type="body" sz="quarter" idx="3"/>
          </p:nvPr>
        </p:nvSpPr>
        <p:spPr>
          <a:xfrm>
            <a:off x="707708" y="4299665"/>
            <a:ext cx="5661660" cy="4073366"/>
          </a:xfrm>
          <a:prstGeom prst="rect">
            <a:avLst/>
          </a:prstGeom>
        </p:spPr>
        <p:txBody>
          <a:bodyPr vert="horz" lIns="91433" tIns="45716" rIns="91433" bIns="4571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597758"/>
            <a:ext cx="3066733" cy="452596"/>
          </a:xfrm>
          <a:prstGeom prst="rect">
            <a:avLst/>
          </a:prstGeom>
        </p:spPr>
        <p:txBody>
          <a:bodyPr vert="horz" lIns="91433" tIns="45716" rIns="91433" bIns="45716" rtlCol="0" anchor="b"/>
          <a:lstStyle>
            <a:lvl1pPr algn="l">
              <a:defRPr sz="1200"/>
            </a:lvl1pPr>
          </a:lstStyle>
          <a:p>
            <a:endParaRPr lang="en-US"/>
          </a:p>
        </p:txBody>
      </p:sp>
      <p:sp>
        <p:nvSpPr>
          <p:cNvPr id="7" name="Slide Number Placeholder 6"/>
          <p:cNvSpPr>
            <a:spLocks noGrp="1"/>
          </p:cNvSpPr>
          <p:nvPr>
            <p:ph type="sldNum" sz="quarter" idx="5"/>
          </p:nvPr>
        </p:nvSpPr>
        <p:spPr>
          <a:xfrm>
            <a:off x="4008706" y="8597758"/>
            <a:ext cx="3066733" cy="452596"/>
          </a:xfrm>
          <a:prstGeom prst="rect">
            <a:avLst/>
          </a:prstGeom>
        </p:spPr>
        <p:txBody>
          <a:bodyPr vert="horz" lIns="91433" tIns="45716" rIns="91433" bIns="45716" rtlCol="0" anchor="b"/>
          <a:lstStyle>
            <a:lvl1pPr algn="r">
              <a:defRPr sz="1200"/>
            </a:lvl1pPr>
          </a:lstStyle>
          <a:p>
            <a:fld id="{38C87712-1F2A-4F10-B22C-5213D79FCC97}" type="slidenum">
              <a:rPr lang="en-US" smtClean="0"/>
              <a:t>‹#›</a:t>
            </a:fld>
            <a:endParaRPr lang="en-US"/>
          </a:p>
        </p:txBody>
      </p:sp>
    </p:spTree>
    <p:extLst>
      <p:ext uri="{BB962C8B-B14F-4D97-AF65-F5344CB8AC3E}">
        <p14:creationId xmlns:p14="http://schemas.microsoft.com/office/powerpoint/2010/main" val="2494353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dirty="0">
              <a:latin typeface="Calibri" charset="0"/>
            </a:endParaRPr>
          </a:p>
        </p:txBody>
      </p:sp>
      <p:sp>
        <p:nvSpPr>
          <p:cNvPr id="4" name="Slide Number Placeholder 3"/>
          <p:cNvSpPr>
            <a:spLocks noGrp="1"/>
          </p:cNvSpPr>
          <p:nvPr>
            <p:ph type="sldNum" sz="quarter" idx="5"/>
          </p:nvPr>
        </p:nvSpPr>
        <p:spPr>
          <a:xfrm>
            <a:off x="4008712" y="8597762"/>
            <a:ext cx="3066733" cy="452595"/>
          </a:xfrm>
          <a:prstGeom prst="rect">
            <a:avLst/>
          </a:prstGeom>
        </p:spPr>
        <p:txBody>
          <a:bodyPr lIns="97489" tIns="48743" rIns="97489" bIns="48743"/>
          <a:lstStyle/>
          <a:p>
            <a:pPr>
              <a:defRPr/>
            </a:pPr>
            <a:fld id="{1F65394D-1D49-6C4A-9D2A-889B1288060C}" type="slidenum">
              <a:rPr lang="en-US" smtClean="0"/>
              <a:pPr>
                <a:defRPr/>
              </a:pPr>
              <a:t>1</a:t>
            </a:fld>
            <a:endParaRPr lang="en-US" dirty="0"/>
          </a:p>
        </p:txBody>
      </p:sp>
      <p:pic>
        <p:nvPicPr>
          <p:cNvPr id="696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1832" y="2750158"/>
            <a:ext cx="3586045" cy="264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6683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20FA4A-07A3-415B-B53B-5F70BC604B08}" type="slidenum">
              <a:rPr lang="en-US"/>
              <a:pPr/>
              <a:t>6</a:t>
            </a:fld>
            <a:endParaRPr lang="en-US"/>
          </a:p>
        </p:txBody>
      </p:sp>
      <p:sp>
        <p:nvSpPr>
          <p:cNvPr id="160770" name="Rectangle 2"/>
          <p:cNvSpPr>
            <a:spLocks noGrp="1" noRot="1" noChangeAspect="1" noChangeArrowheads="1" noTextEdit="1"/>
          </p:cNvSpPr>
          <p:nvPr>
            <p:ph type="sldImg"/>
          </p:nvPr>
        </p:nvSpPr>
        <p:spPr>
          <a:xfrm>
            <a:off x="1276350" y="682625"/>
            <a:ext cx="4525963" cy="3394075"/>
          </a:xfrm>
          <a:ln/>
        </p:spPr>
      </p:sp>
      <p:sp>
        <p:nvSpPr>
          <p:cNvPr id="160771" name="Rectangle 3"/>
          <p:cNvSpPr>
            <a:spLocks noGrp="1" noChangeArrowheads="1"/>
          </p:cNvSpPr>
          <p:nvPr>
            <p:ph type="body" idx="1"/>
          </p:nvPr>
        </p:nvSpPr>
        <p:spPr>
          <a:xfrm>
            <a:off x="944156" y="4299673"/>
            <a:ext cx="5188783" cy="4073367"/>
          </a:xfrm>
        </p:spPr>
        <p:txBody>
          <a:bodyPr/>
          <a:lstStyle/>
          <a:p>
            <a:endParaRPr lang="en-US"/>
          </a:p>
        </p:txBody>
      </p:sp>
    </p:spTree>
    <p:extLst>
      <p:ext uri="{BB962C8B-B14F-4D97-AF65-F5344CB8AC3E}">
        <p14:creationId xmlns:p14="http://schemas.microsoft.com/office/powerpoint/2010/main" val="2591776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4763" y="681038"/>
            <a:ext cx="4529137" cy="3395662"/>
          </a:xfrm>
        </p:spPr>
      </p:sp>
      <p:sp>
        <p:nvSpPr>
          <p:cNvPr id="3" name="Notes Placeholder 2"/>
          <p:cNvSpPr>
            <a:spLocks noGrp="1"/>
          </p:cNvSpPr>
          <p:nvPr>
            <p:ph type="body" idx="1"/>
          </p:nvPr>
        </p:nvSpPr>
        <p:spPr/>
        <p:txBody>
          <a:bodyPr/>
          <a:lstStyle/>
          <a:p>
            <a:r>
              <a:rPr lang="en-US" dirty="0"/>
              <a:t>http://www.clker.com/cliparts/G/8/c/L/T/g/plant-growth-md.png</a:t>
            </a:r>
          </a:p>
        </p:txBody>
      </p:sp>
      <p:sp>
        <p:nvSpPr>
          <p:cNvPr id="4" name="Slide Number Placeholder 3"/>
          <p:cNvSpPr>
            <a:spLocks noGrp="1"/>
          </p:cNvSpPr>
          <p:nvPr>
            <p:ph type="sldNum" sz="quarter" idx="10"/>
          </p:nvPr>
        </p:nvSpPr>
        <p:spPr/>
        <p:txBody>
          <a:bodyPr/>
          <a:lstStyle/>
          <a:p>
            <a:fld id="{8A707794-E621-4150-8B32-62C6BEA2FABD}" type="slidenum">
              <a:rPr lang="en-US" smtClean="0"/>
              <a:t>12</a:t>
            </a:fld>
            <a:endParaRPr lang="en-US"/>
          </a:p>
        </p:txBody>
      </p:sp>
    </p:spTree>
    <p:extLst>
      <p:ext uri="{BB962C8B-B14F-4D97-AF65-F5344CB8AC3E}">
        <p14:creationId xmlns:p14="http://schemas.microsoft.com/office/powerpoint/2010/main" val="3018184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4763" y="681038"/>
            <a:ext cx="4529137" cy="3395662"/>
          </a:xfrm>
        </p:spPr>
      </p:sp>
      <p:sp>
        <p:nvSpPr>
          <p:cNvPr id="3" name="Notes Placeholder 2"/>
          <p:cNvSpPr>
            <a:spLocks noGrp="1"/>
          </p:cNvSpPr>
          <p:nvPr>
            <p:ph type="body" idx="1"/>
          </p:nvPr>
        </p:nvSpPr>
        <p:spPr/>
        <p:txBody>
          <a:bodyPr/>
          <a:lstStyle/>
          <a:p>
            <a:r>
              <a:rPr lang="en-US" dirty="0"/>
              <a:t>http://www.clker.com/cliparts/G/8/c/L/T/g/plant-growth-md.png</a:t>
            </a:r>
          </a:p>
        </p:txBody>
      </p:sp>
      <p:sp>
        <p:nvSpPr>
          <p:cNvPr id="4" name="Slide Number Placeholder 3"/>
          <p:cNvSpPr>
            <a:spLocks noGrp="1"/>
          </p:cNvSpPr>
          <p:nvPr>
            <p:ph type="sldNum" sz="quarter" idx="10"/>
          </p:nvPr>
        </p:nvSpPr>
        <p:spPr/>
        <p:txBody>
          <a:bodyPr/>
          <a:lstStyle/>
          <a:p>
            <a:fld id="{8A707794-E621-4150-8B32-62C6BEA2FABD}" type="slidenum">
              <a:rPr lang="en-US" smtClean="0"/>
              <a:t>13</a:t>
            </a:fld>
            <a:endParaRPr lang="en-US"/>
          </a:p>
        </p:txBody>
      </p:sp>
    </p:spTree>
    <p:extLst>
      <p:ext uri="{BB962C8B-B14F-4D97-AF65-F5344CB8AC3E}">
        <p14:creationId xmlns:p14="http://schemas.microsoft.com/office/powerpoint/2010/main" val="3018184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4763" y="681038"/>
            <a:ext cx="4529137" cy="3395662"/>
          </a:xfrm>
        </p:spPr>
      </p:sp>
      <p:sp>
        <p:nvSpPr>
          <p:cNvPr id="3" name="Notes Placeholder 2"/>
          <p:cNvSpPr>
            <a:spLocks noGrp="1"/>
          </p:cNvSpPr>
          <p:nvPr>
            <p:ph type="body" idx="1"/>
          </p:nvPr>
        </p:nvSpPr>
        <p:spPr/>
        <p:txBody>
          <a:bodyPr/>
          <a:lstStyle/>
          <a:p>
            <a:r>
              <a:rPr lang="en-US" dirty="0"/>
              <a:t>http://www.clker.com/cliparts/G/8/c/L/T/g/plant-growth-md.png</a:t>
            </a:r>
          </a:p>
        </p:txBody>
      </p:sp>
      <p:sp>
        <p:nvSpPr>
          <p:cNvPr id="4" name="Slide Number Placeholder 3"/>
          <p:cNvSpPr>
            <a:spLocks noGrp="1"/>
          </p:cNvSpPr>
          <p:nvPr>
            <p:ph type="sldNum" sz="quarter" idx="10"/>
          </p:nvPr>
        </p:nvSpPr>
        <p:spPr/>
        <p:txBody>
          <a:bodyPr/>
          <a:lstStyle/>
          <a:p>
            <a:fld id="{8A707794-E621-4150-8B32-62C6BEA2FABD}" type="slidenum">
              <a:rPr lang="en-US" smtClean="0"/>
              <a:t>14</a:t>
            </a:fld>
            <a:endParaRPr lang="en-US"/>
          </a:p>
        </p:txBody>
      </p:sp>
    </p:spTree>
    <p:extLst>
      <p:ext uri="{BB962C8B-B14F-4D97-AF65-F5344CB8AC3E}">
        <p14:creationId xmlns:p14="http://schemas.microsoft.com/office/powerpoint/2010/main" val="3018184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4763" y="681038"/>
            <a:ext cx="4529137" cy="3395662"/>
          </a:xfrm>
        </p:spPr>
      </p:sp>
      <p:sp>
        <p:nvSpPr>
          <p:cNvPr id="3" name="Notes Placeholder 2"/>
          <p:cNvSpPr>
            <a:spLocks noGrp="1"/>
          </p:cNvSpPr>
          <p:nvPr>
            <p:ph type="body" idx="1"/>
          </p:nvPr>
        </p:nvSpPr>
        <p:spPr/>
        <p:txBody>
          <a:bodyPr/>
          <a:lstStyle/>
          <a:p>
            <a:r>
              <a:rPr lang="en-US" dirty="0"/>
              <a:t>http://www.clker.com/cliparts/G/8/c/L/T/g/plant-growth-md.png</a:t>
            </a:r>
          </a:p>
        </p:txBody>
      </p:sp>
      <p:sp>
        <p:nvSpPr>
          <p:cNvPr id="4" name="Slide Number Placeholder 3"/>
          <p:cNvSpPr>
            <a:spLocks noGrp="1"/>
          </p:cNvSpPr>
          <p:nvPr>
            <p:ph type="sldNum" sz="quarter" idx="10"/>
          </p:nvPr>
        </p:nvSpPr>
        <p:spPr/>
        <p:txBody>
          <a:bodyPr/>
          <a:lstStyle/>
          <a:p>
            <a:fld id="{8A707794-E621-4150-8B32-62C6BEA2FABD}" type="slidenum">
              <a:rPr lang="en-US" smtClean="0"/>
              <a:t>15</a:t>
            </a:fld>
            <a:endParaRPr lang="en-US"/>
          </a:p>
        </p:txBody>
      </p:sp>
    </p:spTree>
    <p:extLst>
      <p:ext uri="{BB962C8B-B14F-4D97-AF65-F5344CB8AC3E}">
        <p14:creationId xmlns:p14="http://schemas.microsoft.com/office/powerpoint/2010/main" val="3018184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20FA4A-07A3-415B-B53B-5F70BC604B08}" type="slidenum">
              <a:rPr lang="en-US"/>
              <a:pPr/>
              <a:t>119</a:t>
            </a:fld>
            <a:endParaRPr lang="en-US"/>
          </a:p>
        </p:txBody>
      </p:sp>
      <p:sp>
        <p:nvSpPr>
          <p:cNvPr id="160770" name="Rectangle 2"/>
          <p:cNvSpPr>
            <a:spLocks noGrp="1" noRot="1" noChangeAspect="1" noChangeArrowheads="1" noTextEdit="1"/>
          </p:cNvSpPr>
          <p:nvPr>
            <p:ph type="sldImg"/>
          </p:nvPr>
        </p:nvSpPr>
        <p:spPr>
          <a:xfrm>
            <a:off x="1276350" y="682625"/>
            <a:ext cx="4525963" cy="3394075"/>
          </a:xfrm>
          <a:ln/>
        </p:spPr>
      </p:sp>
      <p:sp>
        <p:nvSpPr>
          <p:cNvPr id="160771" name="Rectangle 3"/>
          <p:cNvSpPr>
            <a:spLocks noGrp="1" noChangeArrowheads="1"/>
          </p:cNvSpPr>
          <p:nvPr>
            <p:ph type="body" idx="1"/>
          </p:nvPr>
        </p:nvSpPr>
        <p:spPr>
          <a:xfrm>
            <a:off x="944156" y="4299673"/>
            <a:ext cx="5188783" cy="4073367"/>
          </a:xfrm>
        </p:spPr>
        <p:txBody>
          <a:bodyPr/>
          <a:lstStyle/>
          <a:p>
            <a:endParaRPr lang="en-US"/>
          </a:p>
        </p:txBody>
      </p:sp>
    </p:spTree>
    <p:extLst>
      <p:ext uri="{BB962C8B-B14F-4D97-AF65-F5344CB8AC3E}">
        <p14:creationId xmlns:p14="http://schemas.microsoft.com/office/powerpoint/2010/main" val="48963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C866AAA-17BA-48F0-A99F-35BCE1BD0AD2}" type="datetimeFigureOut">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BF4344-505D-496F-8178-B96FA9FA3657}" type="slidenum">
              <a:rPr lang="en-US" smtClean="0"/>
              <a:t>‹#›</a:t>
            </a:fld>
            <a:endParaRPr lang="en-US"/>
          </a:p>
        </p:txBody>
      </p:sp>
    </p:spTree>
    <p:extLst>
      <p:ext uri="{BB962C8B-B14F-4D97-AF65-F5344CB8AC3E}">
        <p14:creationId xmlns:p14="http://schemas.microsoft.com/office/powerpoint/2010/main" val="27031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866AAA-17BA-48F0-A99F-35BCE1BD0AD2}" type="datetimeFigureOut">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BF4344-505D-496F-8178-B96FA9FA3657}" type="slidenum">
              <a:rPr lang="en-US" smtClean="0"/>
              <a:t>‹#›</a:t>
            </a:fld>
            <a:endParaRPr lang="en-US"/>
          </a:p>
        </p:txBody>
      </p:sp>
    </p:spTree>
    <p:extLst>
      <p:ext uri="{BB962C8B-B14F-4D97-AF65-F5344CB8AC3E}">
        <p14:creationId xmlns:p14="http://schemas.microsoft.com/office/powerpoint/2010/main" val="4050200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866AAA-17BA-48F0-A99F-35BCE1BD0AD2}" type="datetimeFigureOut">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BF4344-505D-496F-8178-B96FA9FA3657}" type="slidenum">
              <a:rPr lang="en-US" smtClean="0"/>
              <a:t>‹#›</a:t>
            </a:fld>
            <a:endParaRPr lang="en-US"/>
          </a:p>
        </p:txBody>
      </p:sp>
    </p:spTree>
    <p:extLst>
      <p:ext uri="{BB962C8B-B14F-4D97-AF65-F5344CB8AC3E}">
        <p14:creationId xmlns:p14="http://schemas.microsoft.com/office/powerpoint/2010/main" val="3280196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866AAA-17BA-48F0-A99F-35BCE1BD0AD2}" type="datetimeFigureOut">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BF4344-505D-496F-8178-B96FA9FA3657}" type="slidenum">
              <a:rPr lang="en-US" smtClean="0"/>
              <a:t>‹#›</a:t>
            </a:fld>
            <a:endParaRPr lang="en-US"/>
          </a:p>
        </p:txBody>
      </p:sp>
    </p:spTree>
    <p:extLst>
      <p:ext uri="{BB962C8B-B14F-4D97-AF65-F5344CB8AC3E}">
        <p14:creationId xmlns:p14="http://schemas.microsoft.com/office/powerpoint/2010/main" val="1431978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866AAA-17BA-48F0-A99F-35BCE1BD0AD2}" type="datetimeFigureOut">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BF4344-505D-496F-8178-B96FA9FA3657}" type="slidenum">
              <a:rPr lang="en-US" smtClean="0"/>
              <a:t>‹#›</a:t>
            </a:fld>
            <a:endParaRPr lang="en-US"/>
          </a:p>
        </p:txBody>
      </p:sp>
    </p:spTree>
    <p:extLst>
      <p:ext uri="{BB962C8B-B14F-4D97-AF65-F5344CB8AC3E}">
        <p14:creationId xmlns:p14="http://schemas.microsoft.com/office/powerpoint/2010/main" val="1773448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866AAA-17BA-48F0-A99F-35BCE1BD0AD2}" type="datetimeFigureOut">
              <a:rPr lang="en-US" smtClean="0"/>
              <a:t>4/23/2019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BF4344-505D-496F-8178-B96FA9FA3657}" type="slidenum">
              <a:rPr lang="en-US" smtClean="0"/>
              <a:t>‹#›</a:t>
            </a:fld>
            <a:endParaRPr lang="en-US"/>
          </a:p>
        </p:txBody>
      </p:sp>
    </p:spTree>
    <p:extLst>
      <p:ext uri="{BB962C8B-B14F-4D97-AF65-F5344CB8AC3E}">
        <p14:creationId xmlns:p14="http://schemas.microsoft.com/office/powerpoint/2010/main" val="4209596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866AAA-17BA-48F0-A99F-35BCE1BD0AD2}" type="datetimeFigureOut">
              <a:rPr lang="en-US" smtClean="0"/>
              <a:t>4/23/2019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BF4344-505D-496F-8178-B96FA9FA3657}" type="slidenum">
              <a:rPr lang="en-US" smtClean="0"/>
              <a:t>‹#›</a:t>
            </a:fld>
            <a:endParaRPr lang="en-US"/>
          </a:p>
        </p:txBody>
      </p:sp>
    </p:spTree>
    <p:extLst>
      <p:ext uri="{BB962C8B-B14F-4D97-AF65-F5344CB8AC3E}">
        <p14:creationId xmlns:p14="http://schemas.microsoft.com/office/powerpoint/2010/main" val="2747389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866AAA-17BA-48F0-A99F-35BCE1BD0AD2}" type="datetimeFigureOut">
              <a:rPr lang="en-US" smtClean="0"/>
              <a:t>4/23/2019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BF4344-505D-496F-8178-B96FA9FA3657}" type="slidenum">
              <a:rPr lang="en-US" smtClean="0"/>
              <a:t>‹#›</a:t>
            </a:fld>
            <a:endParaRPr lang="en-US"/>
          </a:p>
        </p:txBody>
      </p:sp>
    </p:spTree>
    <p:extLst>
      <p:ext uri="{BB962C8B-B14F-4D97-AF65-F5344CB8AC3E}">
        <p14:creationId xmlns:p14="http://schemas.microsoft.com/office/powerpoint/2010/main" val="986962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866AAA-17BA-48F0-A99F-35BCE1BD0AD2}" type="datetimeFigureOut">
              <a:rPr lang="en-US" smtClean="0"/>
              <a:t>4/23/2019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BF4344-505D-496F-8178-B96FA9FA3657}" type="slidenum">
              <a:rPr lang="en-US" smtClean="0"/>
              <a:t>‹#›</a:t>
            </a:fld>
            <a:endParaRPr lang="en-US"/>
          </a:p>
        </p:txBody>
      </p:sp>
    </p:spTree>
    <p:extLst>
      <p:ext uri="{BB962C8B-B14F-4D97-AF65-F5344CB8AC3E}">
        <p14:creationId xmlns:p14="http://schemas.microsoft.com/office/powerpoint/2010/main" val="1491892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866AAA-17BA-48F0-A99F-35BCE1BD0AD2}" type="datetimeFigureOut">
              <a:rPr lang="en-US" smtClean="0"/>
              <a:t>4/23/2019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BF4344-505D-496F-8178-B96FA9FA3657}" type="slidenum">
              <a:rPr lang="en-US" smtClean="0"/>
              <a:t>‹#›</a:t>
            </a:fld>
            <a:endParaRPr lang="en-US"/>
          </a:p>
        </p:txBody>
      </p:sp>
    </p:spTree>
    <p:extLst>
      <p:ext uri="{BB962C8B-B14F-4D97-AF65-F5344CB8AC3E}">
        <p14:creationId xmlns:p14="http://schemas.microsoft.com/office/powerpoint/2010/main" val="735327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866AAA-17BA-48F0-A99F-35BCE1BD0AD2}" type="datetimeFigureOut">
              <a:rPr lang="en-US" smtClean="0"/>
              <a:t>4/23/2019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BF4344-505D-496F-8178-B96FA9FA3657}" type="slidenum">
              <a:rPr lang="en-US" smtClean="0"/>
              <a:t>‹#›</a:t>
            </a:fld>
            <a:endParaRPr lang="en-US"/>
          </a:p>
        </p:txBody>
      </p:sp>
    </p:spTree>
    <p:extLst>
      <p:ext uri="{BB962C8B-B14F-4D97-AF65-F5344CB8AC3E}">
        <p14:creationId xmlns:p14="http://schemas.microsoft.com/office/powerpoint/2010/main" val="53849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66AAA-17BA-48F0-A99F-35BCE1BD0AD2}" type="datetimeFigureOut">
              <a:rPr lang="en-US" smtClean="0"/>
              <a:t>4/23/2019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BF4344-505D-496F-8178-B96FA9FA3657}" type="slidenum">
              <a:rPr lang="en-US" smtClean="0"/>
              <a:t>‹#›</a:t>
            </a:fld>
            <a:endParaRPr lang="en-US"/>
          </a:p>
        </p:txBody>
      </p:sp>
    </p:spTree>
    <p:extLst>
      <p:ext uri="{BB962C8B-B14F-4D97-AF65-F5344CB8AC3E}">
        <p14:creationId xmlns:p14="http://schemas.microsoft.com/office/powerpoint/2010/main" val="37049289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stevens.edu/sit/about/innovatio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www.stevens.edu/sit/about/minutes-from-manhattan" TargetMode="Externa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hyperlink" Target="http://www.verizonenterprise.com/DBIR/2014/"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www.verizonenterprise.com/DBIR/2014/"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www.data-compression.com/lempelziv.html"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s://engineering.purdue.edu/kak/compsec/NewLectures/Lecture8.pdf"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www.hhs.gov/ocr/privacy/hipaa/administrative/securityrule/security101.pdf" TargetMode="External"/><Relationship Id="rId2" Type="http://schemas.openxmlformats.org/officeDocument/2006/relationships/hyperlink" Target="https://www.pcisecuritystandards.org/security_standards/index.php"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7.jpeg"/><Relationship Id="rId5" Type="http://schemas.openxmlformats.org/officeDocument/2006/relationships/diagramQuickStyle" Target="../diagrams/quickStyle1.xml"/><Relationship Id="rId10" Type="http://schemas.openxmlformats.org/officeDocument/2006/relationships/image" Target="../media/image6.jpeg"/><Relationship Id="rId4" Type="http://schemas.openxmlformats.org/officeDocument/2006/relationships/diagramLayout" Target="../diagrams/layout1.xml"/><Relationship Id="rId9" Type="http://schemas.openxmlformats.org/officeDocument/2006/relationships/hyperlink" Target="http://www.google.com/url?sa=i&amp;rct=j&amp;q=&amp;esrc=s&amp;frm=1&amp;source=images&amp;cd=&amp;cad=rja&amp;docid=IC1tinyL8urCxM&amp;tbnid=Yi05QkXrhL2bOM:&amp;ved=0CAUQjRw&amp;url=http://www.westone.wa.gov.au/k-12lrcd/learning_areas/bio_science/bio1b/content/001_ecosystems/page_02.htm&amp;ei=yt2HUZrpNaj00QH1_YGYBw&amp;bvm=bv.45960087,d.dmQ&amp;psig=AFQjCNFqu9SpbN0pMg9R8v3Nh0zM--07xg&amp;ust=1367945013233986"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www.google.com/url?sa=i&amp;rct=j&amp;q=&amp;esrc=s&amp;frm=1&amp;source=images&amp;cd=&amp;cad=rja&amp;docid=IC1tinyL8urCxM&amp;tbnid=Yi05QkXrhL2bOM:&amp;ved=0CAUQjRw&amp;url=http://www.westone.wa.gov.au/k-12lrcd/learning_areas/bio_science/bio1b/content/001_ecosystems/page_02.htm&amp;ei=yt2HUZrpNaj00QH1_YGYBw&amp;bvm=bv.45960087,d.dmQ&amp;psig=AFQjCNFqu9SpbN0pMg9R8v3Nh0zM--07xg&amp;ust=1367945013233986"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6.jpeg"/></Relationships>
</file>

<file path=ppt/slides/_rels/slide1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www2.deloitte.com/content/dam/Deloitte/nl/Documents/risk/deloitte-nl-risk-gdpr-vision-approach.pdf" TargetMode="External"/><Relationship Id="rId2" Type="http://schemas.openxmlformats.org/officeDocument/2006/relationships/hyperlink" Target="https://www.isaca.org/chapters3/Atlanta/AboutOurChapter/Documents/GW2014/Implementing%20a%20Data%20Governance%20Program%20-%20Chalker%202014.pdf" TargetMode="External"/><Relationship Id="rId1" Type="http://schemas.openxmlformats.org/officeDocument/2006/relationships/slideLayout" Target="../slideLayouts/slideLayout2.xml"/><Relationship Id="rId4" Type="http://schemas.openxmlformats.org/officeDocument/2006/relationships/hyperlink" Target="http://www.cs.umd.edu/~ben/papers/Shneiderman2008Extreme.pdf"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en.wikipedia.org/wiki/Data" TargetMode="External"/><Relationship Id="rId7" Type="http://schemas.openxmlformats.org/officeDocument/2006/relationships/hyperlink" Target="https://en.wikipedia.org/wiki/Political" TargetMode="External"/><Relationship Id="rId2" Type="http://schemas.openxmlformats.org/officeDocument/2006/relationships/hyperlink" Target="http://searchdatacenter.techtarget.com/definition/IT" TargetMode="External"/><Relationship Id="rId1" Type="http://schemas.openxmlformats.org/officeDocument/2006/relationships/slideLayout" Target="../slideLayouts/slideLayout2.xml"/><Relationship Id="rId6" Type="http://schemas.openxmlformats.org/officeDocument/2006/relationships/hyperlink" Target="https://en.wikipedia.org/wiki/Legal" TargetMode="External"/><Relationship Id="rId5" Type="http://schemas.openxmlformats.org/officeDocument/2006/relationships/hyperlink" Target="https://en.wikipedia.org/wiki/Expectation_of_privacy" TargetMode="External"/><Relationship Id="rId4" Type="http://schemas.openxmlformats.org/officeDocument/2006/relationships/hyperlink" Target="https://en.wikipedia.org/wiki/Technology"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hyperlink" Target="http://us.practicallaw.com/4-519-9017#a317009" TargetMode="Externa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hyperlink" Target="http://us.practicallaw.com/1-505-9607?q=Data+Protection+in+India#a588017" TargetMode="Externa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info.yahoo.com/privacy/us/yahoo/mail/ymail/details.html" TargetMode="External"/><Relationship Id="rId2" Type="http://schemas.openxmlformats.org/officeDocument/2006/relationships/hyperlink" Target="http://www.att.com/gen/privacy-policy?pid=2506" TargetMode="External"/><Relationship Id="rId1" Type="http://schemas.openxmlformats.org/officeDocument/2006/relationships/slideLayout" Target="../slideLayouts/slideLayout2.xml"/><Relationship Id="rId6" Type="http://schemas.openxmlformats.org/officeDocument/2006/relationships/hyperlink" Target="http://www.google.com/intl/en/policies/privacy/" TargetMode="External"/><Relationship Id="rId5" Type="http://schemas.openxmlformats.org/officeDocument/2006/relationships/hyperlink" Target="http://www.hhs.gov/ocr/privacy/hipaa/understanding/summary/index.html" TargetMode="External"/><Relationship Id="rId4" Type="http://schemas.openxmlformats.org/officeDocument/2006/relationships/hyperlink" Target="http://www.jpmorgan.com/pages/cookie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Latanya_Sweeney" TargetMode="External"/><Relationship Id="rId7" Type="http://schemas.openxmlformats.org/officeDocument/2006/relationships/hyperlink" Target="https://dx.doi.org/10.1038/srep01376" TargetMode="External"/><Relationship Id="rId2" Type="http://schemas.openxmlformats.org/officeDocument/2006/relationships/hyperlink" Target="http://cscdb.nku.edu/pais08/papers/p-pais07.pdf" TargetMode="External"/><Relationship Id="rId1" Type="http://schemas.openxmlformats.org/officeDocument/2006/relationships/slideLayout" Target="../slideLayouts/slideLayout2.xml"/><Relationship Id="rId6" Type="http://schemas.openxmlformats.org/officeDocument/2006/relationships/hyperlink" Target="https://en.wikipedia.org/wiki/Digital_object_identifier" TargetMode="External"/><Relationship Id="rId5" Type="http://schemas.openxmlformats.org/officeDocument/2006/relationships/hyperlink" Target="http://www.nature.com/srep/2013/130325/srep01376/full/srep01376.html" TargetMode="External"/><Relationship Id="rId4" Type="http://schemas.openxmlformats.org/officeDocument/2006/relationships/hyperlink" Target="https://en.wikipedia.org/wiki/MIT" TargetMode="External"/></Relationships>
</file>

<file path=ppt/slides/_rels/slide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www.verizonenterprise.com/DBIR/2014/"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www.verizonenterprise.com/DBIR/2014/"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hyperlink" Target="http://www.verizonenterprise.com/DBIR/201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prstGeom prst="rect">
            <a:avLst/>
          </a:prstGeom>
        </p:spPr>
        <p:txBody>
          <a:bodyPr/>
          <a:lstStyle/>
          <a:p>
            <a:fld id="{E534E3D2-D0EA-9A43-94A0-E47E2B6BBB0B}" type="slidenum">
              <a:rPr lang="en-US" smtClean="0"/>
              <a:t>1</a:t>
            </a:fld>
            <a:endParaRPr lang="en-US" dirty="0"/>
          </a:p>
        </p:txBody>
      </p:sp>
      <p:sp>
        <p:nvSpPr>
          <p:cNvPr id="3" name="TextBox 2"/>
          <p:cNvSpPr txBox="1"/>
          <p:nvPr/>
        </p:nvSpPr>
        <p:spPr>
          <a:xfrm>
            <a:off x="494199" y="3352800"/>
            <a:ext cx="8153400" cy="1569660"/>
          </a:xfrm>
          <a:prstGeom prst="rect">
            <a:avLst/>
          </a:prstGeom>
          <a:noFill/>
        </p:spPr>
        <p:txBody>
          <a:bodyPr wrap="square" rtlCol="0">
            <a:spAutoFit/>
          </a:bodyPr>
          <a:lstStyle/>
          <a:p>
            <a:pPr algn="ctr"/>
            <a:r>
              <a:rPr lang="en-US" sz="3600" b="1" dirty="0">
                <a:solidFill>
                  <a:srgbClr val="002060"/>
                </a:solidFill>
                <a:latin typeface="Arial" pitchFamily="34" charset="0"/>
                <a:cs typeface="Arial" pitchFamily="34" charset="0"/>
              </a:rPr>
              <a:t>Big Data Seminar – BIA 678</a:t>
            </a:r>
            <a:endParaRPr lang="en-US" sz="3200" b="1" dirty="0">
              <a:solidFill>
                <a:srgbClr val="002060"/>
              </a:solidFill>
              <a:latin typeface="Arial" pitchFamily="34" charset="0"/>
              <a:cs typeface="Arial" pitchFamily="34" charset="0"/>
            </a:endParaRPr>
          </a:p>
          <a:p>
            <a:r>
              <a:rPr lang="en-US" sz="2000" b="1" dirty="0">
                <a:solidFill>
                  <a:srgbClr val="002060"/>
                </a:solidFill>
                <a:latin typeface="Arial" pitchFamily="34" charset="0"/>
                <a:cs typeface="Arial" pitchFamily="34" charset="0"/>
              </a:rPr>
              <a:t>David Belanger PhD</a:t>
            </a:r>
          </a:p>
          <a:p>
            <a:r>
              <a:rPr lang="en-US" sz="2000" b="1" dirty="0">
                <a:solidFill>
                  <a:srgbClr val="002060"/>
                </a:solidFill>
                <a:latin typeface="Arial" pitchFamily="34" charset="0"/>
                <a:cs typeface="Arial" pitchFamily="34" charset="0"/>
              </a:rPr>
              <a:t>Senior Research Fellow – Stevens Institute of Technology</a:t>
            </a:r>
          </a:p>
          <a:p>
            <a:r>
              <a:rPr lang="en-US" sz="2000" b="1" dirty="0">
                <a:solidFill>
                  <a:srgbClr val="002060"/>
                </a:solidFill>
                <a:latin typeface="Arial" pitchFamily="34" charset="0"/>
                <a:cs typeface="Arial" pitchFamily="34" charset="0"/>
              </a:rPr>
              <a:t>dbelange@stevens.edu</a:t>
            </a:r>
          </a:p>
        </p:txBody>
      </p:sp>
      <p:pic>
        <p:nvPicPr>
          <p:cNvPr id="3074" name="Picture 2" descr="http://www.stevens.edu/news/sites/default/files/images/banners/home_banner01_1.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999" y="533400"/>
            <a:ext cx="8130619" cy="26289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stevens.edu/news/sites/default/files/images/banners/SIT_banners-city08.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364" y="685800"/>
            <a:ext cx="6637887" cy="214625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http://us.123rf.com/400wm/400/400/bluewren/bluewren1101/bluewren110100008/8671240-bright-green-shamrock-isolated-over-white-background.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4" descr="http://us.123rf.com/400wm/400/400/bluewren/bluewren1101/bluewren110100008/8671240-bright-green-shamrock-isolated-over-white-background.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7" descr="http://www.examiner.com/images/blog/EXID1827/images/shamrock.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Rectangle 6"/>
          <p:cNvSpPr/>
          <p:nvPr/>
        </p:nvSpPr>
        <p:spPr>
          <a:xfrm>
            <a:off x="2459042" y="6611779"/>
            <a:ext cx="7391399" cy="246221"/>
          </a:xfrm>
          <a:prstGeom prst="rect">
            <a:avLst/>
          </a:prstGeom>
        </p:spPr>
        <p:txBody>
          <a:bodyPr wrap="square">
            <a:spAutoFit/>
          </a:bodyPr>
          <a:lstStyle/>
          <a:p>
            <a:r>
              <a:rPr lang="en-US" sz="1000" dirty="0"/>
              <a:t>http://www.examiner.com/images/blog/EXID1827/images/shamrock.jpg</a:t>
            </a:r>
          </a:p>
        </p:txBody>
      </p:sp>
    </p:spTree>
    <p:extLst>
      <p:ext uri="{BB962C8B-B14F-4D97-AF65-F5344CB8AC3E}">
        <p14:creationId xmlns:p14="http://schemas.microsoft.com/office/powerpoint/2010/main" val="3315328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Data Governance Topics</a:t>
            </a:r>
          </a:p>
        </p:txBody>
      </p:sp>
      <p:sp>
        <p:nvSpPr>
          <p:cNvPr id="3" name="Content Placeholder 2"/>
          <p:cNvSpPr>
            <a:spLocks noGrp="1"/>
          </p:cNvSpPr>
          <p:nvPr>
            <p:ph idx="1"/>
          </p:nvPr>
        </p:nvSpPr>
        <p:spPr/>
        <p:txBody>
          <a:bodyPr>
            <a:normAutofit lnSpcReduction="10000"/>
          </a:bodyPr>
          <a:lstStyle/>
          <a:p>
            <a:r>
              <a:rPr lang="en-US" b="1" dirty="0"/>
              <a:t>Policy =&gt; Process =&gt; Practice</a:t>
            </a:r>
          </a:p>
          <a:p>
            <a:r>
              <a:rPr lang="en-US" b="1" dirty="0"/>
              <a:t>Steps to Big Data Governance:</a:t>
            </a:r>
          </a:p>
          <a:p>
            <a:pPr lvl="1"/>
            <a:r>
              <a:rPr lang="en-US" b="1" dirty="0"/>
              <a:t>Meta Issues:</a:t>
            </a:r>
          </a:p>
          <a:p>
            <a:pPr lvl="2"/>
            <a:r>
              <a:rPr lang="en-US" b="1" dirty="0"/>
              <a:t>Quality</a:t>
            </a:r>
          </a:p>
          <a:p>
            <a:pPr lvl="2"/>
            <a:r>
              <a:rPr lang="en-US" b="1" dirty="0"/>
              <a:t>Privacy</a:t>
            </a:r>
          </a:p>
          <a:p>
            <a:pPr lvl="2"/>
            <a:r>
              <a:rPr lang="en-US" b="1" dirty="0"/>
              <a:t>Security and DLP</a:t>
            </a:r>
          </a:p>
          <a:p>
            <a:pPr lvl="2"/>
            <a:r>
              <a:rPr lang="en-US" b="1" dirty="0"/>
              <a:t>Semantics and Classification</a:t>
            </a:r>
          </a:p>
          <a:p>
            <a:pPr lvl="2"/>
            <a:r>
              <a:rPr lang="en-US" b="1" dirty="0"/>
              <a:t>Conformance and Risk</a:t>
            </a:r>
          </a:p>
          <a:p>
            <a:pPr lvl="2"/>
            <a:r>
              <a:rPr lang="en-US" b="1" dirty="0"/>
              <a:t>Organization, Skills, Training, Leadership</a:t>
            </a:r>
          </a:p>
          <a:p>
            <a:pPr lvl="2"/>
            <a:r>
              <a:rPr lang="en-US" b="1" dirty="0"/>
              <a:t>Measurement</a:t>
            </a:r>
          </a:p>
          <a:p>
            <a:pPr lvl="2"/>
            <a:endParaRPr lang="en-US" dirty="0"/>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10</a:t>
            </a:fld>
            <a:endParaRPr lang="en-US"/>
          </a:p>
        </p:txBody>
      </p:sp>
    </p:spTree>
    <p:extLst>
      <p:ext uri="{BB962C8B-B14F-4D97-AF65-F5344CB8AC3E}">
        <p14:creationId xmlns:p14="http://schemas.microsoft.com/office/powerpoint/2010/main" val="24888362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Verizon Recommended Controls</a:t>
            </a:r>
            <a:br>
              <a:rPr lang="en-US" dirty="0"/>
            </a:br>
            <a:r>
              <a:rPr lang="en-US" sz="2400" dirty="0"/>
              <a:t>Physical Access and Theft</a:t>
            </a:r>
            <a:br>
              <a:rPr lang="en-US" dirty="0"/>
            </a:br>
            <a:r>
              <a:rPr lang="en-US" sz="1800" b="1" dirty="0">
                <a:hlinkClick r:id="rId2"/>
              </a:rPr>
              <a:t>http://www.verizonenterprise.com/DBIR/2014/</a:t>
            </a:r>
            <a:r>
              <a:rPr lang="en-US" sz="1800" b="1" dirty="0"/>
              <a:t> p.28</a:t>
            </a:r>
          </a:p>
        </p:txBody>
      </p:sp>
      <p:sp>
        <p:nvSpPr>
          <p:cNvPr id="3" name="Content Placeholder 2"/>
          <p:cNvSpPr>
            <a:spLocks noGrp="1"/>
          </p:cNvSpPr>
          <p:nvPr>
            <p:ph idx="1"/>
          </p:nvPr>
        </p:nvSpPr>
        <p:spPr/>
        <p:txBody>
          <a:bodyPr>
            <a:normAutofit/>
          </a:bodyPr>
          <a:lstStyle/>
          <a:p>
            <a:r>
              <a:rPr lang="en-US" sz="2400" b="1" dirty="0"/>
              <a:t>Encrypt devices</a:t>
            </a:r>
          </a:p>
          <a:p>
            <a:r>
              <a:rPr lang="en-US" sz="2400" b="1" dirty="0"/>
              <a:t>Keep it with you</a:t>
            </a:r>
          </a:p>
          <a:p>
            <a:r>
              <a:rPr lang="en-US" sz="2400" b="1" dirty="0"/>
              <a:t>Back it up</a:t>
            </a:r>
          </a:p>
          <a:p>
            <a:r>
              <a:rPr lang="en-US" sz="2400" b="1" dirty="0"/>
              <a:t>Lock it down</a:t>
            </a:r>
          </a:p>
          <a:p>
            <a:r>
              <a:rPr lang="en-US" sz="2400" b="1" dirty="0"/>
              <a:t>Use unappealing technology</a:t>
            </a:r>
            <a:endParaRPr lang="en-US" sz="2000" b="1" dirty="0"/>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100</a:t>
            </a:fld>
            <a:endParaRPr lang="en-US"/>
          </a:p>
        </p:txBody>
      </p:sp>
    </p:spTree>
    <p:extLst>
      <p:ext uri="{BB962C8B-B14F-4D97-AF65-F5344CB8AC3E}">
        <p14:creationId xmlns:p14="http://schemas.microsoft.com/office/powerpoint/2010/main" val="35513165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Verizon Recommended Controls</a:t>
            </a:r>
            <a:br>
              <a:rPr lang="en-US" dirty="0"/>
            </a:br>
            <a:r>
              <a:rPr lang="en-US" sz="2400" dirty="0"/>
              <a:t>Miscellaneous </a:t>
            </a:r>
            <a:br>
              <a:rPr lang="en-US" dirty="0"/>
            </a:br>
            <a:r>
              <a:rPr lang="en-US" sz="1800" b="1" dirty="0">
                <a:hlinkClick r:id="rId2"/>
              </a:rPr>
              <a:t>http://www.verizonenterprise.com/DBIR/2014/</a:t>
            </a:r>
            <a:r>
              <a:rPr lang="en-US" sz="1800" b="1" dirty="0"/>
              <a:t> p.31</a:t>
            </a:r>
          </a:p>
        </p:txBody>
      </p:sp>
      <p:sp>
        <p:nvSpPr>
          <p:cNvPr id="3" name="Content Placeholder 2"/>
          <p:cNvSpPr>
            <a:spLocks noGrp="1"/>
          </p:cNvSpPr>
          <p:nvPr>
            <p:ph idx="1"/>
          </p:nvPr>
        </p:nvSpPr>
        <p:spPr/>
        <p:txBody>
          <a:bodyPr>
            <a:normAutofit/>
          </a:bodyPr>
          <a:lstStyle/>
          <a:p>
            <a:r>
              <a:rPr lang="en-US" sz="2400" b="1" dirty="0"/>
              <a:t>Use DLP (Data loss prevention) systems</a:t>
            </a:r>
          </a:p>
          <a:p>
            <a:r>
              <a:rPr lang="en-US" sz="2400" b="1" dirty="0"/>
              <a:t>Check out the pub (</a:t>
            </a:r>
            <a:r>
              <a:rPr lang="en-US" sz="2400" b="1" dirty="0" err="1"/>
              <a:t>lishing</a:t>
            </a:r>
            <a:r>
              <a:rPr lang="en-US" sz="2400" b="1" dirty="0"/>
              <a:t>)</a:t>
            </a:r>
          </a:p>
          <a:p>
            <a:r>
              <a:rPr lang="en-US" sz="2400" b="1" dirty="0"/>
              <a:t>Nail the snail mail fail whale</a:t>
            </a:r>
          </a:p>
          <a:p>
            <a:r>
              <a:rPr lang="en-US" sz="2400" b="1" dirty="0"/>
              <a:t>IT don’t make trash</a:t>
            </a:r>
            <a:endParaRPr lang="en-US" sz="2000" b="1" dirty="0"/>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101</a:t>
            </a:fld>
            <a:endParaRPr lang="en-US"/>
          </a:p>
        </p:txBody>
      </p:sp>
    </p:spTree>
    <p:extLst>
      <p:ext uri="{BB962C8B-B14F-4D97-AF65-F5344CB8AC3E}">
        <p14:creationId xmlns:p14="http://schemas.microsoft.com/office/powerpoint/2010/main" val="28584229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Data Loss Prevention - Technologies</a:t>
            </a:r>
          </a:p>
        </p:txBody>
      </p:sp>
      <p:sp>
        <p:nvSpPr>
          <p:cNvPr id="3" name="Content Placeholder 2"/>
          <p:cNvSpPr>
            <a:spLocks noGrp="1"/>
          </p:cNvSpPr>
          <p:nvPr>
            <p:ph idx="1"/>
          </p:nvPr>
        </p:nvSpPr>
        <p:spPr/>
        <p:txBody>
          <a:bodyPr>
            <a:normAutofit fontScale="92500" lnSpcReduction="20000"/>
          </a:bodyPr>
          <a:lstStyle/>
          <a:p>
            <a:r>
              <a:rPr lang="en-US" sz="2000" b="1" dirty="0"/>
              <a:t>Data Erasure – Data Retention Enforcement</a:t>
            </a:r>
          </a:p>
          <a:p>
            <a:r>
              <a:rPr lang="en-US" sz="2000" b="1" dirty="0"/>
              <a:t>Cryptographic Protection</a:t>
            </a:r>
          </a:p>
          <a:p>
            <a:pPr lvl="1"/>
            <a:r>
              <a:rPr lang="en-US" sz="1600" b="1" dirty="0"/>
              <a:t>Encryption / Authentication</a:t>
            </a:r>
          </a:p>
          <a:p>
            <a:pPr lvl="2"/>
            <a:r>
              <a:rPr lang="en-US" sz="1200" b="1" dirty="0"/>
              <a:t>Data At Rest</a:t>
            </a:r>
          </a:p>
          <a:p>
            <a:pPr lvl="2"/>
            <a:r>
              <a:rPr lang="en-US" sz="1200" b="1" dirty="0"/>
              <a:t>Data in Flight</a:t>
            </a:r>
          </a:p>
          <a:p>
            <a:r>
              <a:rPr lang="en-US" sz="2000" b="1" dirty="0"/>
              <a:t>Network Level Protection</a:t>
            </a:r>
          </a:p>
          <a:p>
            <a:pPr lvl="1"/>
            <a:r>
              <a:rPr lang="en-US" sz="1600" b="1" dirty="0"/>
              <a:t>Firewalls, Network Zones</a:t>
            </a:r>
          </a:p>
          <a:p>
            <a:pPr lvl="1"/>
            <a:r>
              <a:rPr lang="en-US" sz="1600" b="1" dirty="0"/>
              <a:t>Network Admission Controls</a:t>
            </a:r>
          </a:p>
          <a:p>
            <a:pPr lvl="1"/>
            <a:r>
              <a:rPr lang="en-US" sz="1600" b="1" dirty="0"/>
              <a:t>Trusted Computing</a:t>
            </a:r>
          </a:p>
          <a:p>
            <a:pPr lvl="1"/>
            <a:r>
              <a:rPr lang="en-US" sz="1600" b="1" dirty="0"/>
              <a:t>Intrusion Detection / Prevention</a:t>
            </a:r>
          </a:p>
          <a:p>
            <a:r>
              <a:rPr lang="en-US" sz="2000" b="1" dirty="0"/>
              <a:t>Secure Auditing</a:t>
            </a:r>
          </a:p>
          <a:p>
            <a:r>
              <a:rPr lang="en-US" sz="2000" b="1" dirty="0"/>
              <a:t>Anti Malware Detection / Elimination</a:t>
            </a:r>
          </a:p>
          <a:p>
            <a:r>
              <a:rPr lang="en-US" sz="2000" b="1" dirty="0"/>
              <a:t>Transaction / User Monitoring – Forensics/Fraud</a:t>
            </a:r>
          </a:p>
          <a:p>
            <a:r>
              <a:rPr lang="en-US" sz="2000" b="1" dirty="0"/>
              <a:t>Data Leakage Prevention:</a:t>
            </a:r>
          </a:p>
          <a:p>
            <a:pPr lvl="1"/>
            <a:r>
              <a:rPr lang="en-US" sz="1600" b="1" dirty="0"/>
              <a:t>Data Profiling – Discovery and Classification</a:t>
            </a:r>
          </a:p>
          <a:p>
            <a:pPr lvl="1"/>
            <a:r>
              <a:rPr lang="en-US" sz="1600" b="1" dirty="0"/>
              <a:t>Policy Enforcement</a:t>
            </a:r>
          </a:p>
          <a:p>
            <a:pPr lvl="1"/>
            <a:r>
              <a:rPr lang="en-US" sz="1600" b="1" dirty="0"/>
              <a:t>Data Masking</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102</a:t>
            </a:fld>
            <a:endParaRPr lang="en-US"/>
          </a:p>
        </p:txBody>
      </p:sp>
    </p:spTree>
    <p:extLst>
      <p:ext uri="{BB962C8B-B14F-4D97-AF65-F5344CB8AC3E}">
        <p14:creationId xmlns:p14="http://schemas.microsoft.com/office/powerpoint/2010/main" val="25731521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Security</a:t>
            </a:r>
            <a:br>
              <a:rPr lang="en-US" dirty="0"/>
            </a:br>
            <a:r>
              <a:rPr lang="en-US" dirty="0"/>
              <a:t>Basics - Transformation</a:t>
            </a:r>
          </a:p>
        </p:txBody>
      </p:sp>
      <p:sp>
        <p:nvSpPr>
          <p:cNvPr id="3" name="Content Placeholder 2"/>
          <p:cNvSpPr>
            <a:spLocks noGrp="1"/>
          </p:cNvSpPr>
          <p:nvPr>
            <p:ph idx="1"/>
          </p:nvPr>
        </p:nvSpPr>
        <p:spPr/>
        <p:txBody>
          <a:bodyPr/>
          <a:lstStyle/>
          <a:p>
            <a:r>
              <a:rPr lang="en-US" b="1" dirty="0"/>
              <a:t>Data Transformation:</a:t>
            </a:r>
          </a:p>
          <a:p>
            <a:pPr lvl="1"/>
            <a:r>
              <a:rPr lang="en-US" b="1" dirty="0"/>
              <a:t>Compression / Differencing</a:t>
            </a:r>
          </a:p>
          <a:p>
            <a:pPr lvl="2"/>
            <a:r>
              <a:rPr lang="en-US" b="1" dirty="0">
                <a:hlinkClick r:id="rId2"/>
              </a:rPr>
              <a:t>http://www.data-compression.com/lempelziv.html</a:t>
            </a:r>
            <a:r>
              <a:rPr lang="en-US" b="1" dirty="0"/>
              <a:t> </a:t>
            </a:r>
          </a:p>
          <a:p>
            <a:pPr lvl="1"/>
            <a:r>
              <a:rPr lang="en-US" b="1" dirty="0"/>
              <a:t>Encryption</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103</a:t>
            </a:fld>
            <a:endParaRPr lang="en-US"/>
          </a:p>
        </p:txBody>
      </p:sp>
    </p:spTree>
    <p:extLst>
      <p:ext uri="{BB962C8B-B14F-4D97-AF65-F5344CB8AC3E}">
        <p14:creationId xmlns:p14="http://schemas.microsoft.com/office/powerpoint/2010/main" val="1121076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Data Encryption</a:t>
            </a:r>
          </a:p>
        </p:txBody>
      </p:sp>
      <p:sp>
        <p:nvSpPr>
          <p:cNvPr id="3" name="Content Placeholder 2"/>
          <p:cNvSpPr>
            <a:spLocks noGrp="1"/>
          </p:cNvSpPr>
          <p:nvPr>
            <p:ph idx="1"/>
          </p:nvPr>
        </p:nvSpPr>
        <p:spPr/>
        <p:txBody>
          <a:bodyPr/>
          <a:lstStyle/>
          <a:p>
            <a:r>
              <a:rPr lang="en-US" dirty="0"/>
              <a:t>PGP, GPG, …</a:t>
            </a:r>
          </a:p>
          <a:p>
            <a:r>
              <a:rPr lang="en-US" dirty="0"/>
              <a:t>Data Encryption Standard, Triple DES</a:t>
            </a:r>
          </a:p>
          <a:p>
            <a:r>
              <a:rPr lang="en-US" dirty="0"/>
              <a:t>Advanced Encryption Standard</a:t>
            </a:r>
          </a:p>
          <a:p>
            <a:pPr lvl="1"/>
            <a:r>
              <a:rPr lang="en-US" dirty="0">
                <a:hlinkClick r:id="rId2"/>
              </a:rPr>
              <a:t>https://engineering.purdue.edu/kak/compsec/NewLectures/Lecture8.pdf</a:t>
            </a:r>
            <a:r>
              <a:rPr lang="en-US" dirty="0"/>
              <a:t> </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104</a:t>
            </a:fld>
            <a:endParaRPr lang="en-US"/>
          </a:p>
        </p:txBody>
      </p:sp>
    </p:spTree>
    <p:extLst>
      <p:ext uri="{BB962C8B-B14F-4D97-AF65-F5344CB8AC3E}">
        <p14:creationId xmlns:p14="http://schemas.microsoft.com/office/powerpoint/2010/main" val="20101597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AES Requirements</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105</a:t>
            </a:fld>
            <a:endParaRPr lang="en-US"/>
          </a:p>
        </p:txBody>
      </p:sp>
      <p:sp>
        <p:nvSpPr>
          <p:cNvPr id="6" name="Rectangle 5"/>
          <p:cNvSpPr/>
          <p:nvPr/>
        </p:nvSpPr>
        <p:spPr>
          <a:xfrm>
            <a:off x="722811" y="1219200"/>
            <a:ext cx="6629400" cy="5632311"/>
          </a:xfrm>
          <a:prstGeom prst="rect">
            <a:avLst/>
          </a:prstGeom>
        </p:spPr>
        <p:txBody>
          <a:bodyPr wrap="square">
            <a:spAutoFit/>
          </a:bodyPr>
          <a:lstStyle/>
          <a:p>
            <a:pPr marL="285750" indent="-285750">
              <a:buFont typeface="Arial" panose="020B0604020202020204" pitchFamily="34" charset="0"/>
              <a:buChar char="•"/>
            </a:pPr>
            <a:r>
              <a:rPr lang="en-US" sz="2400" b="1" dirty="0"/>
              <a:t>Security</a:t>
            </a:r>
          </a:p>
          <a:p>
            <a:pPr marL="742950" lvl="1" indent="-285750">
              <a:buFont typeface="Arial" panose="020B0604020202020204" pitchFamily="34" charset="0"/>
              <a:buChar char="•"/>
            </a:pPr>
            <a:r>
              <a:rPr lang="en-US" sz="2400" b="1" dirty="0"/>
              <a:t>Resistance to cryptanalysis (breaking code),</a:t>
            </a:r>
          </a:p>
          <a:p>
            <a:pPr marL="742950" lvl="1" indent="-285750">
              <a:buFont typeface="Arial" panose="020B0604020202020204" pitchFamily="34" charset="0"/>
              <a:buChar char="•"/>
            </a:pPr>
            <a:r>
              <a:rPr lang="en-US" sz="2400" b="1" dirty="0"/>
              <a:t>Mathematically sound, </a:t>
            </a:r>
          </a:p>
          <a:p>
            <a:pPr marL="742950" lvl="1" indent="-285750">
              <a:buFont typeface="Arial" panose="020B0604020202020204" pitchFamily="34" charset="0"/>
              <a:buChar char="•"/>
            </a:pPr>
            <a:r>
              <a:rPr lang="en-US" sz="2400" b="1" dirty="0"/>
              <a:t>Randomness of output</a:t>
            </a:r>
          </a:p>
          <a:p>
            <a:pPr marL="285750" indent="-285750">
              <a:buFont typeface="Arial" panose="020B0604020202020204" pitchFamily="34" charset="0"/>
              <a:buChar char="•"/>
            </a:pPr>
            <a:r>
              <a:rPr lang="en-US" sz="2400" b="1" dirty="0"/>
              <a:t>Cost</a:t>
            </a:r>
          </a:p>
          <a:p>
            <a:pPr marL="742950" lvl="1" indent="-285750">
              <a:buFont typeface="Arial" panose="020B0604020202020204" pitchFamily="34" charset="0"/>
              <a:buChar char="•"/>
            </a:pPr>
            <a:r>
              <a:rPr lang="en-US" sz="2400" b="1" dirty="0"/>
              <a:t>Computational efficiency (speed)</a:t>
            </a:r>
          </a:p>
          <a:p>
            <a:pPr marL="742950" lvl="1" indent="-285750">
              <a:buFont typeface="Arial" panose="020B0604020202020204" pitchFamily="34" charset="0"/>
              <a:buChar char="•"/>
            </a:pPr>
            <a:r>
              <a:rPr lang="en-US" sz="2400" b="1" dirty="0"/>
              <a:t>Memory requirements</a:t>
            </a:r>
          </a:p>
          <a:p>
            <a:pPr marL="285750" indent="-285750">
              <a:buFont typeface="Arial" panose="020B0604020202020204" pitchFamily="34" charset="0"/>
              <a:buChar char="•"/>
            </a:pPr>
            <a:r>
              <a:rPr lang="en-US" sz="2400" b="1" dirty="0"/>
              <a:t>Algorithm / Implementation Characteristics</a:t>
            </a:r>
          </a:p>
          <a:p>
            <a:pPr marL="742950" lvl="1" indent="-285750">
              <a:buFont typeface="Arial" panose="020B0604020202020204" pitchFamily="34" charset="0"/>
              <a:buChar char="•"/>
            </a:pPr>
            <a:r>
              <a:rPr lang="en-US" sz="2400" b="1" dirty="0"/>
              <a:t>Flexibility, </a:t>
            </a:r>
          </a:p>
          <a:p>
            <a:pPr marL="1200150" lvl="2" indent="-285750">
              <a:buFont typeface="Arial" panose="020B0604020202020204" pitchFamily="34" charset="0"/>
              <a:buChar char="•"/>
            </a:pPr>
            <a:r>
              <a:rPr lang="en-US" sz="2400" b="1" dirty="0"/>
              <a:t>Encrypt/decrypt,</a:t>
            </a:r>
          </a:p>
          <a:p>
            <a:pPr marL="1200150" lvl="2" indent="-285750">
              <a:buFont typeface="Arial" panose="020B0604020202020204" pitchFamily="34" charset="0"/>
              <a:buChar char="•"/>
            </a:pPr>
            <a:r>
              <a:rPr lang="en-US" sz="2400" b="1" dirty="0"/>
              <a:t>Keying</a:t>
            </a:r>
          </a:p>
          <a:p>
            <a:pPr marL="742950" lvl="1" indent="-285750">
              <a:buFont typeface="Arial" panose="020B0604020202020204" pitchFamily="34" charset="0"/>
              <a:buChar char="•"/>
            </a:pPr>
            <a:r>
              <a:rPr lang="en-US" sz="2400" b="1" dirty="0"/>
              <a:t>Hardware and software suitability, </a:t>
            </a:r>
          </a:p>
          <a:p>
            <a:pPr marL="1200150" lvl="2" indent="-285750">
              <a:buFont typeface="Arial" panose="020B0604020202020204" pitchFamily="34" charset="0"/>
              <a:buChar char="•"/>
            </a:pPr>
            <a:r>
              <a:rPr lang="en-US" sz="2400" b="1" dirty="0"/>
              <a:t>C, Java Implementations</a:t>
            </a:r>
          </a:p>
          <a:p>
            <a:pPr marL="742950" lvl="1" indent="-285750">
              <a:buFont typeface="Arial" panose="020B0604020202020204" pitchFamily="34" charset="0"/>
              <a:buChar char="•"/>
            </a:pPr>
            <a:r>
              <a:rPr lang="en-US" sz="2400" b="1" dirty="0"/>
              <a:t>Algorithmic simplicity</a:t>
            </a:r>
          </a:p>
          <a:p>
            <a:pPr marL="285750" indent="-285750">
              <a:buFont typeface="Arial" panose="020B0604020202020204" pitchFamily="34" charset="0"/>
              <a:buChar char="•"/>
            </a:pPr>
            <a:r>
              <a:rPr lang="en-US" sz="2400" b="1" dirty="0"/>
              <a:t>Intended for unclassified use</a:t>
            </a:r>
          </a:p>
        </p:txBody>
      </p:sp>
    </p:spTree>
    <p:extLst>
      <p:ext uri="{BB962C8B-B14F-4D97-AF65-F5344CB8AC3E}">
        <p14:creationId xmlns:p14="http://schemas.microsoft.com/office/powerpoint/2010/main" val="9879031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Security</a:t>
            </a:r>
            <a:br>
              <a:rPr lang="en-US" dirty="0"/>
            </a:br>
            <a:r>
              <a:rPr lang="en-US" dirty="0"/>
              <a:t>Basics - AAA</a:t>
            </a:r>
          </a:p>
        </p:txBody>
      </p:sp>
      <p:sp>
        <p:nvSpPr>
          <p:cNvPr id="3" name="Content Placeholder 2"/>
          <p:cNvSpPr>
            <a:spLocks noGrp="1"/>
          </p:cNvSpPr>
          <p:nvPr>
            <p:ph idx="1"/>
          </p:nvPr>
        </p:nvSpPr>
        <p:spPr/>
        <p:txBody>
          <a:bodyPr/>
          <a:lstStyle/>
          <a:p>
            <a:r>
              <a:rPr lang="en-US" dirty="0"/>
              <a:t>Authentication</a:t>
            </a:r>
          </a:p>
          <a:p>
            <a:r>
              <a:rPr lang="en-US" dirty="0"/>
              <a:t>Authorization</a:t>
            </a:r>
          </a:p>
          <a:p>
            <a:r>
              <a:rPr lang="en-US" dirty="0"/>
              <a:t>Accounting</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106</a:t>
            </a:fld>
            <a:endParaRPr lang="en-US"/>
          </a:p>
        </p:txBody>
      </p:sp>
    </p:spTree>
    <p:extLst>
      <p:ext uri="{BB962C8B-B14F-4D97-AF65-F5344CB8AC3E}">
        <p14:creationId xmlns:p14="http://schemas.microsoft.com/office/powerpoint/2010/main" val="39108162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Security</a:t>
            </a:r>
            <a:br>
              <a:rPr lang="en-US" dirty="0"/>
            </a:br>
            <a:r>
              <a:rPr lang="en-US" dirty="0"/>
              <a:t>Basics - Authentication</a:t>
            </a:r>
          </a:p>
        </p:txBody>
      </p:sp>
      <p:sp>
        <p:nvSpPr>
          <p:cNvPr id="3" name="Content Placeholder 2"/>
          <p:cNvSpPr>
            <a:spLocks noGrp="1"/>
          </p:cNvSpPr>
          <p:nvPr>
            <p:ph idx="1"/>
          </p:nvPr>
        </p:nvSpPr>
        <p:spPr/>
        <p:txBody>
          <a:bodyPr>
            <a:normAutofit fontScale="92500" lnSpcReduction="20000"/>
          </a:bodyPr>
          <a:lstStyle/>
          <a:p>
            <a:r>
              <a:rPr lang="en-US" dirty="0"/>
              <a:t>Something you know</a:t>
            </a:r>
          </a:p>
          <a:p>
            <a:pPr lvl="1"/>
            <a:r>
              <a:rPr lang="en-US" dirty="0"/>
              <a:t>Passwords</a:t>
            </a:r>
          </a:p>
          <a:p>
            <a:pPr lvl="1"/>
            <a:r>
              <a:rPr lang="en-US" dirty="0"/>
              <a:t>Address</a:t>
            </a:r>
          </a:p>
          <a:p>
            <a:pPr lvl="1"/>
            <a:r>
              <a:rPr lang="en-US" dirty="0"/>
              <a:t>Question/Answer</a:t>
            </a:r>
          </a:p>
          <a:p>
            <a:r>
              <a:rPr lang="en-US" dirty="0"/>
              <a:t>Something you are</a:t>
            </a:r>
          </a:p>
          <a:p>
            <a:pPr lvl="1"/>
            <a:r>
              <a:rPr lang="en-US" dirty="0"/>
              <a:t>Voice Pattern</a:t>
            </a:r>
          </a:p>
          <a:p>
            <a:pPr lvl="1"/>
            <a:r>
              <a:rPr lang="en-US" dirty="0"/>
              <a:t>Physical Pattern – eye, fingerprint,</a:t>
            </a:r>
          </a:p>
          <a:p>
            <a:r>
              <a:rPr lang="en-US" dirty="0"/>
              <a:t>Something you have</a:t>
            </a:r>
          </a:p>
          <a:p>
            <a:pPr lvl="1"/>
            <a:r>
              <a:rPr lang="en-US" dirty="0"/>
              <a:t>RSA </a:t>
            </a:r>
            <a:r>
              <a:rPr lang="en-US" dirty="0" err="1"/>
              <a:t>SecureID</a:t>
            </a:r>
            <a:endParaRPr lang="en-US" dirty="0"/>
          </a:p>
          <a:p>
            <a:pPr lvl="1"/>
            <a:r>
              <a:rPr lang="en-US" dirty="0"/>
              <a:t>Magnetic Strip</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107</a:t>
            </a:fld>
            <a:endParaRPr lang="en-US"/>
          </a:p>
        </p:txBody>
      </p:sp>
    </p:spTree>
    <p:extLst>
      <p:ext uri="{BB962C8B-B14F-4D97-AF65-F5344CB8AC3E}">
        <p14:creationId xmlns:p14="http://schemas.microsoft.com/office/powerpoint/2010/main" val="30785057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Security</a:t>
            </a:r>
            <a:br>
              <a:rPr lang="en-US" dirty="0"/>
            </a:br>
            <a:r>
              <a:rPr lang="en-US" dirty="0"/>
              <a:t>Basics - Authorization</a:t>
            </a:r>
          </a:p>
        </p:txBody>
      </p:sp>
      <p:sp>
        <p:nvSpPr>
          <p:cNvPr id="3" name="Content Placeholder 2"/>
          <p:cNvSpPr>
            <a:spLocks noGrp="1"/>
          </p:cNvSpPr>
          <p:nvPr>
            <p:ph idx="1"/>
          </p:nvPr>
        </p:nvSpPr>
        <p:spPr/>
        <p:txBody>
          <a:bodyPr>
            <a:normAutofit lnSpcReduction="10000"/>
          </a:bodyPr>
          <a:lstStyle/>
          <a:p>
            <a:r>
              <a:rPr lang="en-US" dirty="0"/>
              <a:t>Level of Granularity</a:t>
            </a:r>
          </a:p>
          <a:p>
            <a:pPr lvl="1"/>
            <a:r>
              <a:rPr lang="en-US" dirty="0"/>
              <a:t>Database</a:t>
            </a:r>
          </a:p>
          <a:p>
            <a:pPr lvl="1"/>
            <a:r>
              <a:rPr lang="en-US" dirty="0"/>
              <a:t>Record/Object</a:t>
            </a:r>
          </a:p>
          <a:p>
            <a:pPr lvl="1"/>
            <a:r>
              <a:rPr lang="en-US" dirty="0"/>
              <a:t>Field</a:t>
            </a:r>
          </a:p>
          <a:p>
            <a:r>
              <a:rPr lang="en-US" dirty="0"/>
              <a:t>Rule Based</a:t>
            </a:r>
          </a:p>
          <a:p>
            <a:pPr lvl="1"/>
            <a:r>
              <a:rPr lang="en-US" dirty="0"/>
              <a:t>Time of Day</a:t>
            </a:r>
          </a:p>
          <a:p>
            <a:pPr lvl="1"/>
            <a:r>
              <a:rPr lang="en-US" dirty="0"/>
              <a:t>Position Based</a:t>
            </a:r>
          </a:p>
          <a:p>
            <a:pPr lvl="1"/>
            <a:r>
              <a:rPr lang="en-US" dirty="0"/>
              <a:t>Hardware Based (e.g. MAC Codes)</a:t>
            </a:r>
          </a:p>
          <a:p>
            <a:r>
              <a:rPr lang="en-US" dirty="0"/>
              <a:t>Individual – See Authentication</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108</a:t>
            </a:fld>
            <a:endParaRPr lang="en-US"/>
          </a:p>
        </p:txBody>
      </p:sp>
    </p:spTree>
    <p:extLst>
      <p:ext uri="{BB962C8B-B14F-4D97-AF65-F5344CB8AC3E}">
        <p14:creationId xmlns:p14="http://schemas.microsoft.com/office/powerpoint/2010/main" val="24174623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Security</a:t>
            </a:r>
            <a:br>
              <a:rPr lang="en-US" dirty="0"/>
            </a:br>
            <a:r>
              <a:rPr lang="en-US" dirty="0"/>
              <a:t>Basics - Accounting</a:t>
            </a:r>
          </a:p>
        </p:txBody>
      </p:sp>
      <p:sp>
        <p:nvSpPr>
          <p:cNvPr id="3" name="Content Placeholder 2"/>
          <p:cNvSpPr>
            <a:spLocks noGrp="1"/>
          </p:cNvSpPr>
          <p:nvPr>
            <p:ph idx="1"/>
          </p:nvPr>
        </p:nvSpPr>
        <p:spPr/>
        <p:txBody>
          <a:bodyPr/>
          <a:lstStyle/>
          <a:p>
            <a:r>
              <a:rPr lang="en-US" dirty="0"/>
              <a:t>Logs for all database activity including:</a:t>
            </a:r>
          </a:p>
          <a:p>
            <a:pPr lvl="1"/>
            <a:r>
              <a:rPr lang="en-US" dirty="0"/>
              <a:t>Accesses</a:t>
            </a:r>
          </a:p>
          <a:p>
            <a:pPr lvl="1"/>
            <a:r>
              <a:rPr lang="en-US" dirty="0" err="1"/>
              <a:t>Input/Output</a:t>
            </a:r>
            <a:endParaRPr lang="en-US" dirty="0"/>
          </a:p>
          <a:p>
            <a:pPr lvl="1"/>
            <a:r>
              <a:rPr lang="en-US" dirty="0"/>
              <a:t>ACD</a:t>
            </a:r>
          </a:p>
          <a:p>
            <a:r>
              <a:rPr lang="en-US" dirty="0"/>
              <a:t>Generally, the is no transitivity to Logs</a:t>
            </a:r>
          </a:p>
          <a:p>
            <a:r>
              <a:rPr lang="en-US" dirty="0"/>
              <a:t>Log analysis tools are fairly common</a:t>
            </a:r>
          </a:p>
          <a:p>
            <a:r>
              <a:rPr lang="en-US" dirty="0"/>
              <a:t>RT Log Analysis somewhat less common</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109</a:t>
            </a:fld>
            <a:endParaRPr lang="en-US"/>
          </a:p>
        </p:txBody>
      </p:sp>
    </p:spTree>
    <p:extLst>
      <p:ext uri="{BB962C8B-B14F-4D97-AF65-F5344CB8AC3E}">
        <p14:creationId xmlns:p14="http://schemas.microsoft.com/office/powerpoint/2010/main" val="2255487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Tales from the crypt (experience)</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11</a:t>
            </a:fld>
            <a:endParaRPr lang="en-US"/>
          </a:p>
        </p:txBody>
      </p:sp>
    </p:spTree>
    <p:extLst>
      <p:ext uri="{BB962C8B-B14F-4D97-AF65-F5344CB8AC3E}">
        <p14:creationId xmlns:p14="http://schemas.microsoft.com/office/powerpoint/2010/main" val="3761871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Security</a:t>
            </a:r>
            <a:br>
              <a:rPr lang="en-US" dirty="0"/>
            </a:br>
            <a:r>
              <a:rPr lang="en-US" dirty="0"/>
              <a:t>Key Issues</a:t>
            </a:r>
          </a:p>
        </p:txBody>
      </p:sp>
      <p:sp>
        <p:nvSpPr>
          <p:cNvPr id="3" name="Content Placeholder 2"/>
          <p:cNvSpPr>
            <a:spLocks noGrp="1"/>
          </p:cNvSpPr>
          <p:nvPr>
            <p:ph idx="1"/>
          </p:nvPr>
        </p:nvSpPr>
        <p:spPr/>
        <p:txBody>
          <a:bodyPr/>
          <a:lstStyle/>
          <a:p>
            <a:r>
              <a:rPr lang="en-US" dirty="0"/>
              <a:t>Availability</a:t>
            </a:r>
          </a:p>
          <a:p>
            <a:r>
              <a:rPr lang="en-US" dirty="0"/>
              <a:t>Confidentiality</a:t>
            </a:r>
          </a:p>
          <a:p>
            <a:r>
              <a:rPr lang="en-US" dirty="0"/>
              <a:t>Integrity</a:t>
            </a:r>
          </a:p>
          <a:p>
            <a:r>
              <a:rPr lang="en-US" dirty="0"/>
              <a:t>Privacy</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110</a:t>
            </a:fld>
            <a:endParaRPr lang="en-US"/>
          </a:p>
        </p:txBody>
      </p:sp>
    </p:spTree>
    <p:extLst>
      <p:ext uri="{BB962C8B-B14F-4D97-AF65-F5344CB8AC3E}">
        <p14:creationId xmlns:p14="http://schemas.microsoft.com/office/powerpoint/2010/main" val="33927998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Security</a:t>
            </a:r>
            <a:br>
              <a:rPr lang="en-US" dirty="0"/>
            </a:br>
            <a:r>
              <a:rPr lang="en-US" dirty="0"/>
              <a:t>Availability</a:t>
            </a:r>
          </a:p>
        </p:txBody>
      </p:sp>
      <p:sp>
        <p:nvSpPr>
          <p:cNvPr id="3" name="Content Placeholder 2"/>
          <p:cNvSpPr>
            <a:spLocks noGrp="1"/>
          </p:cNvSpPr>
          <p:nvPr>
            <p:ph idx="1"/>
          </p:nvPr>
        </p:nvSpPr>
        <p:spPr/>
        <p:txBody>
          <a:bodyPr/>
          <a:lstStyle/>
          <a:p>
            <a:r>
              <a:rPr lang="en-US" dirty="0"/>
              <a:t>Minimize the damage from attacks that make key data unavailable to authorized users.</a:t>
            </a:r>
          </a:p>
          <a:p>
            <a:r>
              <a:rPr lang="en-US" dirty="0"/>
              <a:t>Data must be restricted to authorized users</a:t>
            </a:r>
          </a:p>
          <a:p>
            <a:r>
              <a:rPr lang="en-US" dirty="0"/>
              <a:t>Log facilities must be able to track:</a:t>
            </a:r>
          </a:p>
          <a:p>
            <a:pPr lvl="1"/>
            <a:r>
              <a:rPr lang="en-US" dirty="0"/>
              <a:t>Who has access</a:t>
            </a:r>
          </a:p>
          <a:p>
            <a:pPr lvl="1"/>
            <a:r>
              <a:rPr lang="en-US" dirty="0"/>
              <a:t>What has been accessed</a:t>
            </a:r>
          </a:p>
          <a:p>
            <a:pPr lvl="1"/>
            <a:r>
              <a:rPr lang="en-US" dirty="0"/>
              <a:t>Where has data been moved</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111</a:t>
            </a:fld>
            <a:endParaRPr lang="en-US"/>
          </a:p>
        </p:txBody>
      </p:sp>
    </p:spTree>
    <p:extLst>
      <p:ext uri="{BB962C8B-B14F-4D97-AF65-F5344CB8AC3E}">
        <p14:creationId xmlns:p14="http://schemas.microsoft.com/office/powerpoint/2010/main" val="24276296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Security</a:t>
            </a:r>
            <a:br>
              <a:rPr lang="en-US" dirty="0"/>
            </a:br>
            <a:r>
              <a:rPr lang="en-US" dirty="0"/>
              <a:t>Confidentiality</a:t>
            </a:r>
          </a:p>
        </p:txBody>
      </p:sp>
      <p:sp>
        <p:nvSpPr>
          <p:cNvPr id="3" name="Content Placeholder 2"/>
          <p:cNvSpPr>
            <a:spLocks noGrp="1"/>
          </p:cNvSpPr>
          <p:nvPr>
            <p:ph idx="1"/>
          </p:nvPr>
        </p:nvSpPr>
        <p:spPr/>
        <p:txBody>
          <a:bodyPr>
            <a:normAutofit fontScale="92500" lnSpcReduction="10000"/>
          </a:bodyPr>
          <a:lstStyle/>
          <a:p>
            <a:r>
              <a:rPr lang="en-US" dirty="0"/>
              <a:t>Minimize damage from unauthorized data disclosure</a:t>
            </a:r>
          </a:p>
          <a:p>
            <a:r>
              <a:rPr lang="en-US" dirty="0"/>
              <a:t>Control of access to confidential data</a:t>
            </a:r>
          </a:p>
          <a:p>
            <a:r>
              <a:rPr lang="en-US" dirty="0"/>
              <a:t>Database protected from external or internal breaches</a:t>
            </a:r>
          </a:p>
          <a:p>
            <a:r>
              <a:rPr lang="en-US" dirty="0"/>
              <a:t>Reporting on who, what, when.</a:t>
            </a:r>
          </a:p>
          <a:p>
            <a:r>
              <a:rPr lang="en-US" dirty="0"/>
              <a:t>Alerting and alarming on potential breaches</a:t>
            </a:r>
          </a:p>
          <a:p>
            <a:r>
              <a:rPr lang="en-US" dirty="0"/>
              <a:t>Extra levels of security for sensitive data, e.g. mission critical, legal, trade secret.</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112</a:t>
            </a:fld>
            <a:endParaRPr lang="en-US"/>
          </a:p>
        </p:txBody>
      </p:sp>
    </p:spTree>
    <p:extLst>
      <p:ext uri="{BB962C8B-B14F-4D97-AF65-F5344CB8AC3E}">
        <p14:creationId xmlns:p14="http://schemas.microsoft.com/office/powerpoint/2010/main" val="14303376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Security</a:t>
            </a:r>
            <a:br>
              <a:rPr lang="en-US" dirty="0"/>
            </a:br>
            <a:r>
              <a:rPr lang="en-US" dirty="0"/>
              <a:t>Integrity</a:t>
            </a:r>
          </a:p>
        </p:txBody>
      </p:sp>
      <p:sp>
        <p:nvSpPr>
          <p:cNvPr id="3" name="Content Placeholder 2"/>
          <p:cNvSpPr>
            <a:spLocks noGrp="1"/>
          </p:cNvSpPr>
          <p:nvPr>
            <p:ph idx="1"/>
          </p:nvPr>
        </p:nvSpPr>
        <p:spPr/>
        <p:txBody>
          <a:bodyPr>
            <a:normAutofit fontScale="92500" lnSpcReduction="20000"/>
          </a:bodyPr>
          <a:lstStyle/>
          <a:p>
            <a:r>
              <a:rPr lang="en-US" dirty="0"/>
              <a:t>Minimize deliberate corruption of data entities including:</a:t>
            </a:r>
          </a:p>
          <a:p>
            <a:pPr lvl="1"/>
            <a:r>
              <a:rPr lang="en-US" dirty="0"/>
              <a:t>Damage from use of low-integrity data</a:t>
            </a:r>
          </a:p>
          <a:p>
            <a:pPr lvl="1"/>
            <a:r>
              <a:rPr lang="en-US" dirty="0"/>
              <a:t>Damage from corrupted entities (e.g. programs) misusing privileges</a:t>
            </a:r>
          </a:p>
          <a:p>
            <a:r>
              <a:rPr lang="en-US" dirty="0"/>
              <a:t>Verify that input data is correct and verifiable</a:t>
            </a:r>
          </a:p>
          <a:p>
            <a:r>
              <a:rPr lang="en-US" dirty="0"/>
              <a:t>Ensure data is following existing workflow rules</a:t>
            </a:r>
          </a:p>
          <a:p>
            <a:r>
              <a:rPr lang="en-US" dirty="0"/>
              <a:t>Log all data changes, what and who.</a:t>
            </a:r>
          </a:p>
          <a:p>
            <a:r>
              <a:rPr lang="en-US" dirty="0"/>
              <a:t>Ensure compliance with all corporate rules, regulations, and laws.</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113</a:t>
            </a:fld>
            <a:endParaRPr lang="en-US"/>
          </a:p>
        </p:txBody>
      </p:sp>
    </p:spTree>
    <p:extLst>
      <p:ext uri="{BB962C8B-B14F-4D97-AF65-F5344CB8AC3E}">
        <p14:creationId xmlns:p14="http://schemas.microsoft.com/office/powerpoint/2010/main" val="27117505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Security</a:t>
            </a:r>
            <a:br>
              <a:rPr lang="en-US" dirty="0"/>
            </a:br>
            <a:r>
              <a:rPr lang="en-US" dirty="0"/>
              <a:t>Privacy </a:t>
            </a:r>
          </a:p>
        </p:txBody>
      </p:sp>
      <p:sp>
        <p:nvSpPr>
          <p:cNvPr id="3" name="Content Placeholder 2"/>
          <p:cNvSpPr>
            <a:spLocks noGrp="1"/>
          </p:cNvSpPr>
          <p:nvPr>
            <p:ph idx="1"/>
          </p:nvPr>
        </p:nvSpPr>
        <p:spPr/>
        <p:txBody>
          <a:bodyPr>
            <a:normAutofit/>
          </a:bodyPr>
          <a:lstStyle/>
          <a:p>
            <a:r>
              <a:rPr lang="en-US" dirty="0"/>
              <a:t> Certain Information should only be used for specific purposes, under specific conditions / contexts with specific obligations </a:t>
            </a:r>
          </a:p>
          <a:p>
            <a:r>
              <a:rPr lang="en-US" dirty="0"/>
              <a:t>PII data should be tagged and treated as such</a:t>
            </a:r>
          </a:p>
          <a:p>
            <a:r>
              <a:rPr lang="en-US" dirty="0"/>
              <a:t>All requests are by users authorized for that request</a:t>
            </a:r>
          </a:p>
          <a:p>
            <a:r>
              <a:rPr lang="en-US" dirty="0"/>
              <a:t>Outbound data is going to expected recipient</a:t>
            </a:r>
          </a:p>
          <a:p>
            <a:endParaRPr lang="en-US" dirty="0"/>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114</a:t>
            </a:fld>
            <a:endParaRPr lang="en-US"/>
          </a:p>
        </p:txBody>
      </p:sp>
    </p:spTree>
    <p:extLst>
      <p:ext uri="{BB962C8B-B14F-4D97-AF65-F5344CB8AC3E}">
        <p14:creationId xmlns:p14="http://schemas.microsoft.com/office/powerpoint/2010/main" val="9800452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Experience</a:t>
            </a:r>
          </a:p>
        </p:txBody>
      </p:sp>
      <p:sp>
        <p:nvSpPr>
          <p:cNvPr id="3" name="Content Placeholder 2"/>
          <p:cNvSpPr>
            <a:spLocks noGrp="1"/>
          </p:cNvSpPr>
          <p:nvPr>
            <p:ph idx="1"/>
          </p:nvPr>
        </p:nvSpPr>
        <p:spPr/>
        <p:txBody>
          <a:bodyPr/>
          <a:lstStyle/>
          <a:p>
            <a:r>
              <a:rPr lang="en-US" dirty="0"/>
              <a:t>Many of the data security options assume a DBMS with a major role.</a:t>
            </a:r>
          </a:p>
          <a:p>
            <a:pPr lvl="1"/>
            <a:r>
              <a:rPr lang="en-US" dirty="0"/>
              <a:t>This is the case of standard, operational systems</a:t>
            </a:r>
          </a:p>
          <a:p>
            <a:pPr lvl="1"/>
            <a:r>
              <a:rPr lang="en-US" dirty="0"/>
              <a:t>It is often not the case for analytical systems, e.g. materialized views, data marts, extracts.</a:t>
            </a:r>
          </a:p>
          <a:p>
            <a:pPr lvl="1"/>
            <a:r>
              <a:rPr lang="en-US" dirty="0"/>
              <a:t>It is often not the case for Big Data systems which are less mature.</a:t>
            </a:r>
          </a:p>
          <a:p>
            <a:pPr lvl="1"/>
            <a:r>
              <a:rPr lang="en-US" dirty="0"/>
              <a:t>Access – Authentication/Authorization become more important</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115</a:t>
            </a:fld>
            <a:endParaRPr lang="en-US"/>
          </a:p>
        </p:txBody>
      </p:sp>
    </p:spTree>
    <p:extLst>
      <p:ext uri="{BB962C8B-B14F-4D97-AF65-F5344CB8AC3E}">
        <p14:creationId xmlns:p14="http://schemas.microsoft.com/office/powerpoint/2010/main" val="36387669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Experience (2)</a:t>
            </a:r>
          </a:p>
        </p:txBody>
      </p:sp>
      <p:sp>
        <p:nvSpPr>
          <p:cNvPr id="3" name="Content Placeholder 2"/>
          <p:cNvSpPr>
            <a:spLocks noGrp="1"/>
          </p:cNvSpPr>
          <p:nvPr>
            <p:ph idx="1"/>
          </p:nvPr>
        </p:nvSpPr>
        <p:spPr/>
        <p:txBody>
          <a:bodyPr/>
          <a:lstStyle/>
          <a:p>
            <a:r>
              <a:rPr lang="en-US" dirty="0"/>
              <a:t>The balance between security and usability is never solved.</a:t>
            </a:r>
          </a:p>
          <a:p>
            <a:pPr lvl="1"/>
            <a:r>
              <a:rPr lang="en-US" dirty="0"/>
              <a:t>Remote access</a:t>
            </a:r>
          </a:p>
          <a:p>
            <a:pPr lvl="1"/>
            <a:r>
              <a:rPr lang="en-US" dirty="0"/>
              <a:t>Multiple domains – e.g. copy or outside access</a:t>
            </a:r>
          </a:p>
          <a:p>
            <a:pPr lvl="1"/>
            <a:r>
              <a:rPr lang="en-US" dirty="0"/>
              <a:t>Retention vs Longitudinal Analysis</a:t>
            </a:r>
          </a:p>
          <a:p>
            <a:pPr lvl="1"/>
            <a:r>
              <a:rPr lang="en-US" dirty="0"/>
              <a:t>Aggregation vs Anonymity</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116</a:t>
            </a:fld>
            <a:endParaRPr lang="en-US"/>
          </a:p>
        </p:txBody>
      </p:sp>
    </p:spTree>
    <p:extLst>
      <p:ext uri="{BB962C8B-B14F-4D97-AF65-F5344CB8AC3E}">
        <p14:creationId xmlns:p14="http://schemas.microsoft.com/office/powerpoint/2010/main" val="6138166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a:t>
            </a:r>
          </a:p>
        </p:txBody>
      </p:sp>
      <p:sp>
        <p:nvSpPr>
          <p:cNvPr id="3" name="Content Placeholder 2"/>
          <p:cNvSpPr>
            <a:spLocks noGrp="1"/>
          </p:cNvSpPr>
          <p:nvPr>
            <p:ph idx="1"/>
          </p:nvPr>
        </p:nvSpPr>
        <p:spPr>
          <a:xfrm>
            <a:off x="457200" y="1600200"/>
            <a:ext cx="8458200" cy="4525963"/>
          </a:xfrm>
        </p:spPr>
        <p:txBody>
          <a:bodyPr/>
          <a:lstStyle/>
          <a:p>
            <a:r>
              <a:rPr lang="en-US" dirty="0"/>
              <a:t>Standards:  PCI, HIPAA, FISMA</a:t>
            </a:r>
          </a:p>
          <a:p>
            <a:pPr lvl="1"/>
            <a:r>
              <a:rPr lang="en-US" sz="2000" dirty="0">
                <a:hlinkClick r:id="rId2"/>
              </a:rPr>
              <a:t>https://www.pcisecuritystandards.org/security_standards/index.php</a:t>
            </a:r>
            <a:endParaRPr lang="en-US" sz="2000" dirty="0"/>
          </a:p>
          <a:p>
            <a:pPr lvl="1"/>
            <a:r>
              <a:rPr lang="en-US" sz="2000" dirty="0">
                <a:hlinkClick r:id="rId3"/>
              </a:rPr>
              <a:t>http://www.hhs.gov/ocr/privacy/hipaa/administrative/securityrule/security101.pdf</a:t>
            </a:r>
            <a:endParaRPr lang="en-US" sz="2000" dirty="0"/>
          </a:p>
          <a:p>
            <a:r>
              <a:rPr lang="en-US" dirty="0"/>
              <a:t>Encryption</a:t>
            </a:r>
          </a:p>
          <a:p>
            <a:r>
              <a:rPr lang="en-US" dirty="0"/>
              <a:t>Logs / Audits</a:t>
            </a:r>
          </a:p>
          <a:p>
            <a:r>
              <a:rPr lang="en-US" dirty="0"/>
              <a:t>Cloud</a:t>
            </a:r>
          </a:p>
          <a:p>
            <a:pPr lvl="1"/>
            <a:endParaRPr lang="en-US" sz="2000" dirty="0"/>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117</a:t>
            </a:fld>
            <a:endParaRPr lang="en-US"/>
          </a:p>
        </p:txBody>
      </p:sp>
    </p:spTree>
    <p:extLst>
      <p:ext uri="{BB962C8B-B14F-4D97-AF65-F5344CB8AC3E}">
        <p14:creationId xmlns:p14="http://schemas.microsoft.com/office/powerpoint/2010/main" val="1089323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fontScale="90000"/>
          </a:bodyPr>
          <a:lstStyle/>
          <a:p>
            <a:r>
              <a:rPr lang="en-US" b="1" dirty="0"/>
              <a:t>Information Governance Disciplines</a:t>
            </a:r>
            <a:br>
              <a:rPr lang="en-US" b="1" dirty="0"/>
            </a:br>
            <a:r>
              <a:rPr lang="en-US" b="1" dirty="0"/>
              <a:t>Metadata</a:t>
            </a:r>
            <a:br>
              <a:rPr lang="en-US" b="1" dirty="0"/>
            </a:br>
            <a:endParaRPr lang="en-US" b="1" dirty="0"/>
          </a:p>
        </p:txBody>
      </p:sp>
      <p:sp>
        <p:nvSpPr>
          <p:cNvPr id="3" name="Content Placeholder 2"/>
          <p:cNvSpPr>
            <a:spLocks noGrp="1"/>
          </p:cNvSpPr>
          <p:nvPr>
            <p:ph idx="1"/>
          </p:nvPr>
        </p:nvSpPr>
        <p:spPr>
          <a:xfrm>
            <a:off x="457200" y="1143000"/>
            <a:ext cx="8229600" cy="4525963"/>
          </a:xfrm>
        </p:spPr>
        <p:txBody>
          <a:bodyPr>
            <a:normAutofit fontScale="92500" lnSpcReduction="10000"/>
          </a:bodyPr>
          <a:lstStyle/>
          <a:p>
            <a:r>
              <a:rPr lang="en-US" sz="2400" b="1" dirty="0"/>
              <a:t>Some Metadata Best Practices (</a:t>
            </a:r>
            <a:r>
              <a:rPr lang="en-US" sz="2400" b="1" dirty="0" err="1"/>
              <a:t>Soares</a:t>
            </a:r>
            <a:r>
              <a:rPr lang="en-US" sz="2400" b="1" dirty="0"/>
              <a:t>):</a:t>
            </a:r>
          </a:p>
          <a:p>
            <a:pPr lvl="1"/>
            <a:r>
              <a:rPr lang="en-US" sz="2000" b="1" dirty="0"/>
              <a:t>Glossary of business definitions for key big data terms</a:t>
            </a:r>
          </a:p>
          <a:p>
            <a:pPr lvl="1"/>
            <a:r>
              <a:rPr lang="en-US" sz="2000" b="1" dirty="0"/>
              <a:t>Understand ongoing support for metadata within Hadoop (and other Big Data systems)</a:t>
            </a:r>
          </a:p>
          <a:p>
            <a:pPr lvl="1"/>
            <a:r>
              <a:rPr lang="en-US" sz="2000" b="1" dirty="0"/>
              <a:t>Tag sensitive big data within the business glossary</a:t>
            </a:r>
          </a:p>
          <a:p>
            <a:pPr lvl="1"/>
            <a:r>
              <a:rPr lang="en-US" sz="2000" b="1" dirty="0"/>
              <a:t>Import technical metadata from relevant big data stores</a:t>
            </a:r>
          </a:p>
          <a:p>
            <a:pPr lvl="1"/>
            <a:r>
              <a:rPr lang="en-US" sz="2000" b="1" dirty="0"/>
              <a:t>Link the relevant data sources to the terms in the business glossary</a:t>
            </a:r>
          </a:p>
          <a:p>
            <a:pPr lvl="1"/>
            <a:r>
              <a:rPr lang="en-US" sz="2000" b="1" dirty="0"/>
              <a:t>Leverage operational metadata to monitor the movement of big data (e.g. logs)</a:t>
            </a:r>
          </a:p>
          <a:p>
            <a:pPr lvl="1"/>
            <a:r>
              <a:rPr lang="en-US" sz="2000" b="1" dirty="0"/>
              <a:t>Maintain technical metadata to support data lineage and impact analysis</a:t>
            </a:r>
          </a:p>
          <a:p>
            <a:pPr lvl="1"/>
            <a:r>
              <a:rPr lang="en-US" sz="2000" b="1" dirty="0"/>
              <a:t>Gather metadata from unstructured documents to support enterprise search</a:t>
            </a:r>
          </a:p>
          <a:p>
            <a:pPr lvl="1"/>
            <a:r>
              <a:rPr lang="en-US" sz="2000" b="1" dirty="0"/>
              <a:t>Extend existing metadata roles to include big data (e.g. data dictionaries)</a:t>
            </a:r>
          </a:p>
          <a:p>
            <a:r>
              <a:rPr lang="en-US" sz="2400" b="1" dirty="0"/>
              <a:t>Establish, Document, and Automate where possible OAM&amp;P</a:t>
            </a:r>
          </a:p>
          <a:p>
            <a:endParaRPr lang="en-US" sz="1400" b="1" dirty="0"/>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118</a:t>
            </a:fld>
            <a:endParaRPr lang="en-US"/>
          </a:p>
        </p:txBody>
      </p:sp>
    </p:spTree>
    <p:extLst>
      <p:ext uri="{BB962C8B-B14F-4D97-AF65-F5344CB8AC3E}">
        <p14:creationId xmlns:p14="http://schemas.microsoft.com/office/powerpoint/2010/main" val="13028057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4"/>
          <p:cNvSpPr>
            <a:spLocks noGrp="1"/>
          </p:cNvSpPr>
          <p:nvPr>
            <p:ph type="sldNum" sz="quarter" idx="12"/>
          </p:nvPr>
        </p:nvSpPr>
        <p:spPr>
          <a:noFill/>
          <a:ln>
            <a:noFill/>
          </a:ln>
        </p:spPr>
        <p:txBody>
          <a:bodyPr/>
          <a:lstStyle/>
          <a:p>
            <a:r>
              <a:rPr lang="en-US">
                <a:solidFill>
                  <a:schemeClr val="tx1"/>
                </a:solidFill>
              </a:rPr>
              <a:t>Page </a:t>
            </a:r>
            <a:fld id="{C1258BCF-1736-4425-8FF1-C6C718A33336}" type="slidenum">
              <a:rPr lang="en-US">
                <a:solidFill>
                  <a:schemeClr val="tx1"/>
                </a:solidFill>
              </a:rPr>
              <a:pPr/>
              <a:t>119</a:t>
            </a:fld>
            <a:endParaRPr lang="en-US">
              <a:solidFill>
                <a:schemeClr val="tx1"/>
              </a:solidFill>
            </a:endParaRPr>
          </a:p>
        </p:txBody>
      </p:sp>
      <p:sp>
        <p:nvSpPr>
          <p:cNvPr id="159746" name="Rectangle 2"/>
          <p:cNvSpPr>
            <a:spLocks noGrp="1" noChangeArrowheads="1"/>
          </p:cNvSpPr>
          <p:nvPr>
            <p:ph type="title"/>
          </p:nvPr>
        </p:nvSpPr>
        <p:spPr/>
        <p:txBody>
          <a:bodyPr anchor="t">
            <a:normAutofit/>
          </a:bodyPr>
          <a:lstStyle/>
          <a:p>
            <a:pPr defTabSz="914400"/>
            <a:r>
              <a:rPr lang="en-US" sz="2400" b="1" dirty="0"/>
              <a:t>A More Complete Picture</a:t>
            </a:r>
          </a:p>
        </p:txBody>
      </p:sp>
      <p:pic>
        <p:nvPicPr>
          <p:cNvPr id="1597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914400"/>
            <a:ext cx="8153400" cy="537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9749" name="Text Box 5"/>
          <p:cNvSpPr txBox="1">
            <a:spLocks noChangeArrowheads="1"/>
          </p:cNvSpPr>
          <p:nvPr/>
        </p:nvSpPr>
        <p:spPr bwMode="auto">
          <a:xfrm>
            <a:off x="5165729" y="1031875"/>
            <a:ext cx="184731" cy="369332"/>
          </a:xfrm>
          <a:prstGeom prst="rect">
            <a:avLst/>
          </a:prstGeom>
          <a:solidFill>
            <a:schemeClr val="tx2">
              <a:lumMod val="60000"/>
              <a:lumOff val="40000"/>
            </a:schemeClr>
          </a:solidFill>
          <a:ln>
            <a:noFill/>
          </a:ln>
          <a:effectLst/>
          <a:extLst/>
        </p:spPr>
        <p:txBody>
          <a:bodyPr wrap="none">
            <a:spAutoFit/>
          </a:bodyPr>
          <a:lstStyle/>
          <a:p>
            <a:pPr algn="l" eaLnBrk="1" hangingPunct="1">
              <a:spcBef>
                <a:spcPct val="0"/>
              </a:spcBef>
            </a:pPr>
            <a:endParaRPr lang="en-US" b="1">
              <a:solidFill>
                <a:schemeClr val="tx1"/>
              </a:solidFill>
              <a:latin typeface="Times New Roman" pitchFamily="18" charset="0"/>
            </a:endParaRPr>
          </a:p>
        </p:txBody>
      </p:sp>
      <p:sp>
        <p:nvSpPr>
          <p:cNvPr id="159750" name="Text Box 6"/>
          <p:cNvSpPr txBox="1">
            <a:spLocks noChangeArrowheads="1"/>
          </p:cNvSpPr>
          <p:nvPr/>
        </p:nvSpPr>
        <p:spPr bwMode="auto">
          <a:xfrm>
            <a:off x="2133604" y="3429000"/>
            <a:ext cx="941283" cy="369332"/>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Privacy</a:t>
            </a:r>
          </a:p>
        </p:txBody>
      </p:sp>
      <p:sp>
        <p:nvSpPr>
          <p:cNvPr id="159751" name="Text Box 7"/>
          <p:cNvSpPr txBox="1">
            <a:spLocks noChangeArrowheads="1"/>
          </p:cNvSpPr>
          <p:nvPr/>
        </p:nvSpPr>
        <p:spPr bwMode="auto">
          <a:xfrm>
            <a:off x="2982914" y="3048000"/>
            <a:ext cx="1537600" cy="369332"/>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Data Security</a:t>
            </a:r>
          </a:p>
        </p:txBody>
      </p:sp>
      <p:sp>
        <p:nvSpPr>
          <p:cNvPr id="159752" name="Text Box 8"/>
          <p:cNvSpPr txBox="1">
            <a:spLocks noChangeArrowheads="1"/>
          </p:cNvSpPr>
          <p:nvPr/>
        </p:nvSpPr>
        <p:spPr bwMode="auto">
          <a:xfrm>
            <a:off x="2906714" y="2667000"/>
            <a:ext cx="3585340" cy="369332"/>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Data Governance – Policy, Process</a:t>
            </a:r>
          </a:p>
        </p:txBody>
      </p:sp>
      <p:sp>
        <p:nvSpPr>
          <p:cNvPr id="159753" name="Text Box 9"/>
          <p:cNvSpPr txBox="1">
            <a:spLocks noChangeArrowheads="1"/>
          </p:cNvSpPr>
          <p:nvPr/>
        </p:nvSpPr>
        <p:spPr bwMode="auto">
          <a:xfrm>
            <a:off x="2604241" y="4728865"/>
            <a:ext cx="1544012" cy="369332"/>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Sustainability</a:t>
            </a:r>
          </a:p>
        </p:txBody>
      </p:sp>
      <p:sp>
        <p:nvSpPr>
          <p:cNvPr id="159754" name="Text Box 10"/>
          <p:cNvSpPr txBox="1">
            <a:spLocks noChangeArrowheads="1"/>
          </p:cNvSpPr>
          <p:nvPr/>
        </p:nvSpPr>
        <p:spPr bwMode="auto">
          <a:xfrm>
            <a:off x="2895600" y="4191000"/>
            <a:ext cx="1065356" cy="369332"/>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Software</a:t>
            </a:r>
          </a:p>
        </p:txBody>
      </p:sp>
      <p:sp>
        <p:nvSpPr>
          <p:cNvPr id="159755" name="Text Box 11"/>
          <p:cNvSpPr txBox="1">
            <a:spLocks noChangeArrowheads="1"/>
          </p:cNvSpPr>
          <p:nvPr/>
        </p:nvSpPr>
        <p:spPr bwMode="auto">
          <a:xfrm>
            <a:off x="3554854" y="3661114"/>
            <a:ext cx="941283" cy="369332"/>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OA&amp;M</a:t>
            </a:r>
          </a:p>
        </p:txBody>
      </p:sp>
      <p:sp>
        <p:nvSpPr>
          <p:cNvPr id="159756" name="Text Box 12"/>
          <p:cNvSpPr txBox="1">
            <a:spLocks noChangeArrowheads="1"/>
          </p:cNvSpPr>
          <p:nvPr/>
        </p:nvSpPr>
        <p:spPr bwMode="auto">
          <a:xfrm>
            <a:off x="5029200" y="3429000"/>
            <a:ext cx="1056700" cy="369332"/>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Integrity</a:t>
            </a:r>
          </a:p>
        </p:txBody>
      </p:sp>
      <p:sp>
        <p:nvSpPr>
          <p:cNvPr id="159758" name="Text Box 14"/>
          <p:cNvSpPr txBox="1">
            <a:spLocks noChangeArrowheads="1"/>
          </p:cNvSpPr>
          <p:nvPr/>
        </p:nvSpPr>
        <p:spPr bwMode="auto">
          <a:xfrm>
            <a:off x="3038018" y="5246140"/>
            <a:ext cx="2787943" cy="646331"/>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Distribution &amp; Ownership</a:t>
            </a:r>
          </a:p>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 of Results</a:t>
            </a:r>
          </a:p>
        </p:txBody>
      </p:sp>
      <p:sp>
        <p:nvSpPr>
          <p:cNvPr id="159759" name="Text Box 15"/>
          <p:cNvSpPr txBox="1">
            <a:spLocks noChangeArrowheads="1"/>
          </p:cNvSpPr>
          <p:nvPr/>
        </p:nvSpPr>
        <p:spPr bwMode="auto">
          <a:xfrm>
            <a:off x="4800600" y="3886200"/>
            <a:ext cx="1284288" cy="369332"/>
          </a:xfrm>
          <a:prstGeom prst="rect">
            <a:avLst/>
          </a:prstGeom>
          <a:noFill/>
          <a:ln>
            <a:noFill/>
          </a:ln>
          <a:effectLst/>
          <a:extLst/>
        </p:spPr>
        <p:txBody>
          <a:bodyPr>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Semantics</a:t>
            </a:r>
          </a:p>
        </p:txBody>
      </p:sp>
      <p:sp>
        <p:nvSpPr>
          <p:cNvPr id="159760" name="Text Box 16"/>
          <p:cNvSpPr txBox="1">
            <a:spLocks noChangeArrowheads="1"/>
          </p:cNvSpPr>
          <p:nvPr/>
        </p:nvSpPr>
        <p:spPr bwMode="auto">
          <a:xfrm>
            <a:off x="4800600" y="4267208"/>
            <a:ext cx="1284288" cy="646331"/>
          </a:xfrm>
          <a:prstGeom prst="rect">
            <a:avLst/>
          </a:prstGeom>
          <a:noFill/>
          <a:ln>
            <a:noFill/>
          </a:ln>
          <a:effectLst/>
          <a:extLst/>
        </p:spPr>
        <p:txBody>
          <a:bodyPr>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Framing Questions</a:t>
            </a:r>
          </a:p>
        </p:txBody>
      </p:sp>
      <p:sp>
        <p:nvSpPr>
          <p:cNvPr id="2" name="TextBox 1"/>
          <p:cNvSpPr txBox="1"/>
          <p:nvPr/>
        </p:nvSpPr>
        <p:spPr>
          <a:xfrm>
            <a:off x="683568" y="1828802"/>
            <a:ext cx="1221432" cy="646331"/>
          </a:xfrm>
          <a:prstGeom prst="rect">
            <a:avLst/>
          </a:prstGeom>
          <a:solidFill>
            <a:schemeClr val="tx2">
              <a:lumMod val="60000"/>
              <a:lumOff val="40000"/>
            </a:schemeClr>
          </a:solidFill>
        </p:spPr>
        <p:txBody>
          <a:bodyPr wrap="square" rtlCol="0">
            <a:spAutoFit/>
          </a:bodyPr>
          <a:lstStyle/>
          <a:p>
            <a:r>
              <a:rPr lang="en-US" b="1" dirty="0">
                <a:solidFill>
                  <a:schemeClr val="bg1"/>
                </a:solidFill>
              </a:rPr>
              <a:t>Data Analysis</a:t>
            </a:r>
          </a:p>
        </p:txBody>
      </p:sp>
      <p:sp>
        <p:nvSpPr>
          <p:cNvPr id="21" name="TextBox 20"/>
          <p:cNvSpPr txBox="1"/>
          <p:nvPr/>
        </p:nvSpPr>
        <p:spPr>
          <a:xfrm>
            <a:off x="1905001" y="1165917"/>
            <a:ext cx="1634114" cy="646331"/>
          </a:xfrm>
          <a:prstGeom prst="rect">
            <a:avLst/>
          </a:prstGeom>
          <a:solidFill>
            <a:schemeClr val="tx2">
              <a:lumMod val="60000"/>
              <a:lumOff val="40000"/>
            </a:schemeClr>
          </a:solidFill>
        </p:spPr>
        <p:txBody>
          <a:bodyPr wrap="square" rtlCol="0">
            <a:spAutoFit/>
          </a:bodyPr>
          <a:lstStyle/>
          <a:p>
            <a:r>
              <a:rPr lang="en-US" b="1" dirty="0">
                <a:solidFill>
                  <a:schemeClr val="bg1"/>
                </a:solidFill>
              </a:rPr>
              <a:t>Data</a:t>
            </a:r>
          </a:p>
          <a:p>
            <a:r>
              <a:rPr lang="en-US" b="1" dirty="0">
                <a:solidFill>
                  <a:schemeClr val="bg1"/>
                </a:solidFill>
              </a:rPr>
              <a:t>Management</a:t>
            </a:r>
          </a:p>
        </p:txBody>
      </p:sp>
      <p:sp>
        <p:nvSpPr>
          <p:cNvPr id="22" name="TextBox 21"/>
          <p:cNvSpPr txBox="1"/>
          <p:nvPr/>
        </p:nvSpPr>
        <p:spPr>
          <a:xfrm>
            <a:off x="4395954" y="1031875"/>
            <a:ext cx="1688934" cy="369332"/>
          </a:xfrm>
          <a:prstGeom prst="rect">
            <a:avLst/>
          </a:prstGeom>
          <a:solidFill>
            <a:schemeClr val="tx2">
              <a:lumMod val="60000"/>
              <a:lumOff val="40000"/>
            </a:schemeClr>
          </a:solidFill>
        </p:spPr>
        <p:txBody>
          <a:bodyPr wrap="square" rtlCol="0">
            <a:spAutoFit/>
          </a:bodyPr>
          <a:lstStyle/>
          <a:p>
            <a:r>
              <a:rPr lang="en-US" b="1" dirty="0">
                <a:solidFill>
                  <a:schemeClr val="bg1"/>
                </a:solidFill>
              </a:rPr>
              <a:t>Visualization</a:t>
            </a:r>
          </a:p>
        </p:txBody>
      </p:sp>
      <p:sp>
        <p:nvSpPr>
          <p:cNvPr id="23" name="TextBox 22"/>
          <p:cNvSpPr txBox="1"/>
          <p:nvPr/>
        </p:nvSpPr>
        <p:spPr>
          <a:xfrm>
            <a:off x="6553200" y="1505634"/>
            <a:ext cx="1619200" cy="369332"/>
          </a:xfrm>
          <a:prstGeom prst="rect">
            <a:avLst/>
          </a:prstGeom>
          <a:solidFill>
            <a:schemeClr val="tx2">
              <a:lumMod val="60000"/>
              <a:lumOff val="40000"/>
            </a:schemeClr>
          </a:solidFill>
        </p:spPr>
        <p:txBody>
          <a:bodyPr wrap="square" rtlCol="0">
            <a:spAutoFit/>
          </a:bodyPr>
          <a:lstStyle/>
          <a:p>
            <a:r>
              <a:rPr lang="en-US" b="1" dirty="0">
                <a:solidFill>
                  <a:schemeClr val="bg1"/>
                </a:solidFill>
              </a:rPr>
              <a:t>Applications</a:t>
            </a:r>
          </a:p>
        </p:txBody>
      </p:sp>
      <p:cxnSp>
        <p:nvCxnSpPr>
          <p:cNvPr id="4" name="Straight Connector 3"/>
          <p:cNvCxnSpPr/>
          <p:nvPr/>
        </p:nvCxnSpPr>
        <p:spPr>
          <a:xfrm>
            <a:off x="1752600" y="2209800"/>
            <a:ext cx="1143000" cy="15240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722057" y="1828800"/>
            <a:ext cx="315956" cy="22860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22" idx="2"/>
          </p:cNvCxnSpPr>
          <p:nvPr/>
        </p:nvCxnSpPr>
        <p:spPr>
          <a:xfrm flipH="1">
            <a:off x="4616991" y="1401215"/>
            <a:ext cx="623430" cy="473759"/>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23" idx="2"/>
          </p:cNvCxnSpPr>
          <p:nvPr/>
        </p:nvCxnSpPr>
        <p:spPr>
          <a:xfrm flipH="1">
            <a:off x="5519078" y="1874968"/>
            <a:ext cx="1843722" cy="276999"/>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27" name="Text Box 6"/>
          <p:cNvSpPr txBox="1">
            <a:spLocks noChangeArrowheads="1"/>
          </p:cNvSpPr>
          <p:nvPr/>
        </p:nvSpPr>
        <p:spPr bwMode="auto">
          <a:xfrm>
            <a:off x="1294284" y="2682631"/>
            <a:ext cx="1261884" cy="369332"/>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Incubation</a:t>
            </a:r>
          </a:p>
        </p:txBody>
      </p:sp>
      <p:sp>
        <p:nvSpPr>
          <p:cNvPr id="3" name="Footer Placeholder 2"/>
          <p:cNvSpPr>
            <a:spLocks noGrp="1"/>
          </p:cNvSpPr>
          <p:nvPr>
            <p:ph type="ftr" sz="quarter" idx="11"/>
          </p:nvPr>
        </p:nvSpPr>
        <p:spPr/>
        <p:txBody>
          <a:bodyPr/>
          <a:lstStyle/>
          <a:p>
            <a:r>
              <a:rPr lang="en-US"/>
              <a:t>DGB 5/2013</a:t>
            </a:r>
          </a:p>
        </p:txBody>
      </p:sp>
      <p:sp>
        <p:nvSpPr>
          <p:cNvPr id="26" name="Text Box 6"/>
          <p:cNvSpPr txBox="1">
            <a:spLocks noChangeArrowheads="1"/>
          </p:cNvSpPr>
          <p:nvPr/>
        </p:nvSpPr>
        <p:spPr bwMode="auto">
          <a:xfrm>
            <a:off x="1089724" y="3220998"/>
            <a:ext cx="1043876" cy="369332"/>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Sandbox</a:t>
            </a:r>
          </a:p>
        </p:txBody>
      </p:sp>
    </p:spTree>
    <p:extLst>
      <p:ext uri="{BB962C8B-B14F-4D97-AF65-F5344CB8AC3E}">
        <p14:creationId xmlns:p14="http://schemas.microsoft.com/office/powerpoint/2010/main" val="2729388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0070C0"/>
                </a:solidFill>
              </a:rPr>
              <a:t>Lessons from Experience</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12</a:t>
            </a:fld>
            <a:endParaRPr lang="en-US"/>
          </a:p>
        </p:txBody>
      </p:sp>
      <p:sp>
        <p:nvSpPr>
          <p:cNvPr id="6" name="AutoShape 2" descr="http://www.clker.com/cliparts/G/8/c/L/T/g/plant-growth-hi.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3" name="Diagram 2"/>
          <p:cNvGraphicFramePr/>
          <p:nvPr>
            <p:extLst>
              <p:ext uri="{D42A27DB-BD31-4B8C-83A1-F6EECF244321}">
                <p14:modId xmlns:p14="http://schemas.microsoft.com/office/powerpoint/2010/main" val="4125117593"/>
              </p:ext>
            </p:extLst>
          </p:nvPr>
        </p:nvGraphicFramePr>
        <p:xfrm>
          <a:off x="1524000" y="1397000"/>
          <a:ext cx="5715000" cy="309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155579" y="3733800"/>
            <a:ext cx="2663825" cy="2308324"/>
          </a:xfrm>
          <a:prstGeom prst="rect">
            <a:avLst/>
          </a:prstGeom>
          <a:noFill/>
          <a:ln w="3175">
            <a:solidFill>
              <a:schemeClr val="tx2"/>
            </a:solidFill>
          </a:ln>
        </p:spPr>
        <p:txBody>
          <a:bodyPr wrap="square" rtlCol="0">
            <a:spAutoFit/>
          </a:bodyPr>
          <a:lstStyle/>
          <a:p>
            <a:pPr marL="285750" indent="-285750">
              <a:buFont typeface="Arial" panose="020B0604020202020204" pitchFamily="34" charset="0"/>
              <a:buChar char="•"/>
            </a:pPr>
            <a:r>
              <a:rPr lang="en-US" sz="1600" b="1" dirty="0">
                <a:solidFill>
                  <a:schemeClr val="tx2"/>
                </a:solidFill>
              </a:rPr>
              <a:t>Multidimensional Expertise is Essential</a:t>
            </a:r>
          </a:p>
          <a:p>
            <a:pPr marL="285750" indent="-285750">
              <a:buFont typeface="Arial" panose="020B0604020202020204" pitchFamily="34" charset="0"/>
              <a:buChar char="•"/>
            </a:pPr>
            <a:r>
              <a:rPr lang="en-US" sz="1600" b="1" dirty="0">
                <a:solidFill>
                  <a:schemeClr val="tx2"/>
                </a:solidFill>
              </a:rPr>
              <a:t>The Nature of Analytics has Changed</a:t>
            </a:r>
          </a:p>
          <a:p>
            <a:pPr marL="285750" indent="-285750">
              <a:buFont typeface="Arial" panose="020B0604020202020204" pitchFamily="34" charset="0"/>
              <a:buChar char="•"/>
            </a:pPr>
            <a:r>
              <a:rPr lang="en-US" sz="1600" b="1" dirty="0">
                <a:solidFill>
                  <a:schemeClr val="tx2"/>
                </a:solidFill>
              </a:rPr>
              <a:t>There are tradeoffs:  e.g. Speed vs. Accuracy</a:t>
            </a:r>
          </a:p>
          <a:p>
            <a:pPr marL="285750" indent="-285750">
              <a:buFont typeface="Arial" panose="020B0604020202020204" pitchFamily="34" charset="0"/>
              <a:buChar char="•"/>
            </a:pPr>
            <a:r>
              <a:rPr lang="en-US" sz="1600" b="1" dirty="0">
                <a:solidFill>
                  <a:schemeClr val="tx2"/>
                </a:solidFill>
              </a:rPr>
              <a:t>Think Steams of Data</a:t>
            </a:r>
          </a:p>
        </p:txBody>
      </p:sp>
      <p:sp>
        <p:nvSpPr>
          <p:cNvPr id="10" name="TextBox 9"/>
          <p:cNvSpPr txBox="1"/>
          <p:nvPr/>
        </p:nvSpPr>
        <p:spPr>
          <a:xfrm>
            <a:off x="5334004" y="1371600"/>
            <a:ext cx="2663825" cy="2308324"/>
          </a:xfrm>
          <a:prstGeom prst="rect">
            <a:avLst/>
          </a:prstGeom>
          <a:noFill/>
          <a:ln w="3175">
            <a:solidFill>
              <a:srgbClr val="C00000"/>
            </a:solidFill>
          </a:ln>
        </p:spPr>
        <p:txBody>
          <a:bodyPr wrap="square" rtlCol="0">
            <a:spAutoFit/>
          </a:bodyPr>
          <a:lstStyle/>
          <a:p>
            <a:pPr marL="285750" indent="-285750">
              <a:buFont typeface="Arial" panose="020B0604020202020204" pitchFamily="34" charset="0"/>
              <a:buChar char="•"/>
            </a:pPr>
            <a:r>
              <a:rPr lang="en-US" sz="1600" b="1" dirty="0">
                <a:solidFill>
                  <a:srgbClr val="C00000"/>
                </a:solidFill>
              </a:rPr>
              <a:t>Before a project, ask “what will change?”</a:t>
            </a:r>
          </a:p>
          <a:p>
            <a:pPr marL="285750" indent="-285750">
              <a:buFont typeface="Arial" panose="020B0604020202020204" pitchFamily="34" charset="0"/>
              <a:buChar char="•"/>
            </a:pPr>
            <a:r>
              <a:rPr lang="en-US" sz="1600" b="1" dirty="0">
                <a:solidFill>
                  <a:srgbClr val="C00000"/>
                </a:solidFill>
              </a:rPr>
              <a:t>Goal: Fundamental Process &amp; Product Change</a:t>
            </a:r>
          </a:p>
          <a:p>
            <a:pPr marL="285750" indent="-285750">
              <a:buFont typeface="Arial" panose="020B0604020202020204" pitchFamily="34" charset="0"/>
              <a:buChar char="•"/>
            </a:pPr>
            <a:r>
              <a:rPr lang="en-US" sz="1600" b="1" dirty="0">
                <a:solidFill>
                  <a:srgbClr val="C00000"/>
                </a:solidFill>
              </a:rPr>
              <a:t>Concentrate on Framing the Right Questions.</a:t>
            </a:r>
          </a:p>
          <a:p>
            <a:pPr marL="285750" indent="-285750">
              <a:buFont typeface="Arial" panose="020B0604020202020204" pitchFamily="34" charset="0"/>
              <a:buChar char="•"/>
            </a:pPr>
            <a:r>
              <a:rPr lang="en-US" sz="1600" b="1" dirty="0">
                <a:solidFill>
                  <a:srgbClr val="C00000"/>
                </a:solidFill>
              </a:rPr>
              <a:t>Ask Big Questions</a:t>
            </a:r>
          </a:p>
          <a:p>
            <a:pPr marL="285750" indent="-285750">
              <a:buFont typeface="Arial" panose="020B0604020202020204" pitchFamily="34" charset="0"/>
              <a:buChar char="•"/>
            </a:pPr>
            <a:r>
              <a:rPr lang="en-US" sz="1600" b="1" dirty="0">
                <a:solidFill>
                  <a:srgbClr val="C00000"/>
                </a:solidFill>
              </a:rPr>
              <a:t>Plan Metrics - KPI</a:t>
            </a:r>
          </a:p>
        </p:txBody>
      </p:sp>
      <p:sp>
        <p:nvSpPr>
          <p:cNvPr id="11" name="TextBox 10"/>
          <p:cNvSpPr txBox="1"/>
          <p:nvPr/>
        </p:nvSpPr>
        <p:spPr>
          <a:xfrm>
            <a:off x="5791200" y="4495804"/>
            <a:ext cx="3124200" cy="2062103"/>
          </a:xfrm>
          <a:prstGeom prst="rect">
            <a:avLst/>
          </a:prstGeom>
          <a:noFill/>
          <a:ln w="3175">
            <a:solidFill>
              <a:srgbClr val="00B050"/>
            </a:solidFill>
          </a:ln>
        </p:spPr>
        <p:txBody>
          <a:bodyPr wrap="square" rtlCol="0">
            <a:spAutoFit/>
          </a:bodyPr>
          <a:lstStyle/>
          <a:p>
            <a:pPr marL="285750" indent="-285750">
              <a:buFont typeface="Arial" panose="020B0604020202020204" pitchFamily="34" charset="0"/>
              <a:buChar char="•"/>
            </a:pPr>
            <a:r>
              <a:rPr lang="en-US" sz="1600" b="1" dirty="0">
                <a:solidFill>
                  <a:srgbClr val="00B050"/>
                </a:solidFill>
              </a:rPr>
              <a:t>Do Not Ignore the Broader World:  Data, Technology, Practices</a:t>
            </a:r>
          </a:p>
          <a:p>
            <a:pPr marL="285750" indent="-285750">
              <a:buFont typeface="Arial" panose="020B0604020202020204" pitchFamily="34" charset="0"/>
              <a:buChar char="•"/>
            </a:pPr>
            <a:r>
              <a:rPr lang="en-US" sz="1600" b="1" dirty="0">
                <a:solidFill>
                  <a:srgbClr val="00B050"/>
                </a:solidFill>
              </a:rPr>
              <a:t>Customer Focus:  Make Heroes of Your Partners</a:t>
            </a:r>
          </a:p>
          <a:p>
            <a:pPr marL="285750" indent="-285750">
              <a:buFont typeface="Arial" panose="020B0604020202020204" pitchFamily="34" charset="0"/>
              <a:buChar char="•"/>
            </a:pPr>
            <a:r>
              <a:rPr lang="en-US" sz="1600" b="1" dirty="0">
                <a:solidFill>
                  <a:srgbClr val="00B050"/>
                </a:solidFill>
              </a:rPr>
              <a:t>RESEARCH – INCUBATION - PRODUCTION</a:t>
            </a:r>
          </a:p>
          <a:p>
            <a:pPr marL="285750" indent="-285750">
              <a:buFont typeface="Arial" panose="020B0604020202020204" pitchFamily="34" charset="0"/>
              <a:buChar char="•"/>
            </a:pPr>
            <a:endParaRPr lang="en-US" sz="1600" b="1" dirty="0">
              <a:solidFill>
                <a:srgbClr val="00B050"/>
              </a:solidFill>
            </a:endParaRPr>
          </a:p>
        </p:txBody>
      </p:sp>
      <p:pic>
        <p:nvPicPr>
          <p:cNvPr id="12" name="Picture 4" descr="miners"/>
          <p:cNvPicPr>
            <a:picLocks noChangeAspect="1" noChangeArrowheads="1"/>
          </p:cNvPicPr>
          <p:nvPr/>
        </p:nvPicPr>
        <p:blipFill>
          <a:blip r:embed="rId8" cstate="print"/>
          <a:srcRect/>
          <a:stretch>
            <a:fillRect/>
          </a:stretch>
        </p:blipFill>
        <p:spPr bwMode="auto">
          <a:xfrm>
            <a:off x="118564" y="2743200"/>
            <a:ext cx="1296110" cy="990600"/>
          </a:xfrm>
          <a:prstGeom prst="rect">
            <a:avLst/>
          </a:prstGeom>
          <a:noFill/>
          <a:ln w="9525">
            <a:noFill/>
            <a:miter lim="800000"/>
            <a:headEnd/>
            <a:tailEnd/>
          </a:ln>
        </p:spPr>
      </p:pic>
      <p:pic>
        <p:nvPicPr>
          <p:cNvPr id="13" name="Picture 2" descr="http://www.westone.wa.gov.au/k-12lrcd/learning_areas/bio_science/bio1b/content/001_ecosystems/images/pic004.jpg">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48602" y="3512808"/>
            <a:ext cx="1153077" cy="9829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hess Onlin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68575" y="302752"/>
            <a:ext cx="1246829" cy="107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454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0070C0"/>
                </a:solidFill>
              </a:rPr>
              <a:t>Lessons from Experience</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13</a:t>
            </a:fld>
            <a:endParaRPr lang="en-US"/>
          </a:p>
        </p:txBody>
      </p:sp>
      <p:sp>
        <p:nvSpPr>
          <p:cNvPr id="6" name="AutoShape 2" descr="http://www.clker.com/cliparts/G/8/c/L/T/g/plant-growth-hi.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3" name="Diagram 2"/>
          <p:cNvGraphicFramePr/>
          <p:nvPr>
            <p:extLst>
              <p:ext uri="{D42A27DB-BD31-4B8C-83A1-F6EECF244321}">
                <p14:modId xmlns:p14="http://schemas.microsoft.com/office/powerpoint/2010/main" val="1120233017"/>
              </p:ext>
            </p:extLst>
          </p:nvPr>
        </p:nvGraphicFramePr>
        <p:xfrm>
          <a:off x="-381000" y="1407228"/>
          <a:ext cx="4800600" cy="1869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4918529" y="1524000"/>
            <a:ext cx="3352796" cy="2308324"/>
          </a:xfrm>
          <a:prstGeom prst="rect">
            <a:avLst/>
          </a:prstGeom>
          <a:noFill/>
          <a:ln w="3175">
            <a:solidFill>
              <a:srgbClr val="C00000"/>
            </a:solidFill>
          </a:ln>
        </p:spPr>
        <p:txBody>
          <a:bodyPr wrap="square" rtlCol="0">
            <a:spAutoFit/>
          </a:bodyPr>
          <a:lstStyle/>
          <a:p>
            <a:pPr marL="285750" indent="-285750">
              <a:buFont typeface="Arial" panose="020B0604020202020204" pitchFamily="34" charset="0"/>
              <a:buChar char="•"/>
            </a:pPr>
            <a:r>
              <a:rPr lang="en-US" sz="1600" b="1" dirty="0">
                <a:solidFill>
                  <a:srgbClr val="C00000"/>
                </a:solidFill>
              </a:rPr>
              <a:t>Before a project, ask “what will change?”</a:t>
            </a:r>
          </a:p>
          <a:p>
            <a:pPr marL="285750" indent="-285750">
              <a:buFont typeface="Arial" panose="020B0604020202020204" pitchFamily="34" charset="0"/>
              <a:buChar char="•"/>
            </a:pPr>
            <a:r>
              <a:rPr lang="en-US" sz="1600" b="1" dirty="0">
                <a:solidFill>
                  <a:srgbClr val="C00000"/>
                </a:solidFill>
              </a:rPr>
              <a:t>Goal: Fundamental Process &amp; Product Change</a:t>
            </a:r>
          </a:p>
          <a:p>
            <a:pPr marL="285750" indent="-285750">
              <a:buFont typeface="Arial" panose="020B0604020202020204" pitchFamily="34" charset="0"/>
              <a:buChar char="•"/>
            </a:pPr>
            <a:r>
              <a:rPr lang="en-US" sz="1600" b="1" dirty="0">
                <a:solidFill>
                  <a:srgbClr val="C00000"/>
                </a:solidFill>
              </a:rPr>
              <a:t>Concentrate on Framing the Right Questions.</a:t>
            </a:r>
          </a:p>
          <a:p>
            <a:pPr marL="285750" indent="-285750">
              <a:buFont typeface="Arial" panose="020B0604020202020204" pitchFamily="34" charset="0"/>
              <a:buChar char="•"/>
            </a:pPr>
            <a:r>
              <a:rPr lang="en-US" sz="1600" b="1" dirty="0">
                <a:solidFill>
                  <a:srgbClr val="C00000"/>
                </a:solidFill>
              </a:rPr>
              <a:t>Ask Big Questions, but execute specific ones.</a:t>
            </a:r>
          </a:p>
          <a:p>
            <a:pPr marL="285750" indent="-285750">
              <a:buFont typeface="Arial" panose="020B0604020202020204" pitchFamily="34" charset="0"/>
              <a:buChar char="•"/>
            </a:pPr>
            <a:r>
              <a:rPr lang="en-US" sz="1600" b="1" dirty="0">
                <a:solidFill>
                  <a:srgbClr val="C00000"/>
                </a:solidFill>
              </a:rPr>
              <a:t>Plan Metrics - KPI</a:t>
            </a:r>
          </a:p>
        </p:txBody>
      </p:sp>
      <p:pic>
        <p:nvPicPr>
          <p:cNvPr id="14" name="Picture 4" descr="Chess Onlin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68575" y="302752"/>
            <a:ext cx="1246829" cy="107089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838200" y="3886200"/>
            <a:ext cx="7848600" cy="2800767"/>
          </a:xfrm>
          <a:prstGeom prst="rect">
            <a:avLst/>
          </a:prstGeom>
          <a:noFill/>
          <a:ln w="3175">
            <a:solidFill>
              <a:srgbClr val="C00000"/>
            </a:solidFill>
          </a:ln>
        </p:spPr>
        <p:txBody>
          <a:bodyPr wrap="square" rtlCol="0">
            <a:spAutoFit/>
          </a:bodyPr>
          <a:lstStyle/>
          <a:p>
            <a:pPr marL="285750" indent="-285750">
              <a:buFont typeface="Arial" panose="020B0604020202020204" pitchFamily="34" charset="0"/>
              <a:buChar char="•"/>
            </a:pPr>
            <a:r>
              <a:rPr lang="en-US" sz="1600" b="1" dirty="0">
                <a:solidFill>
                  <a:srgbClr val="C00000"/>
                </a:solidFill>
              </a:rPr>
              <a:t>Think expansively about DATA:  Organic and External</a:t>
            </a:r>
          </a:p>
          <a:p>
            <a:pPr marL="285750" indent="-285750">
              <a:buFont typeface="Arial" panose="020B0604020202020204" pitchFamily="34" charset="0"/>
              <a:buChar char="•"/>
            </a:pPr>
            <a:r>
              <a:rPr lang="en-US" sz="1600" b="1" dirty="0">
                <a:solidFill>
                  <a:srgbClr val="C00000"/>
                </a:solidFill>
              </a:rPr>
              <a:t>Build Trust, or it will be hard to get access to the data you need.</a:t>
            </a:r>
          </a:p>
          <a:p>
            <a:pPr marL="285750" indent="-285750">
              <a:buFont typeface="Arial" panose="020B0604020202020204" pitchFamily="34" charset="0"/>
              <a:buChar char="•"/>
            </a:pPr>
            <a:r>
              <a:rPr lang="en-US" sz="1600" b="1" dirty="0">
                <a:solidFill>
                  <a:srgbClr val="C00000"/>
                </a:solidFill>
              </a:rPr>
              <a:t>Start with small group that has clear understanding of impact, and good relationships with partners; as well as core technical capability.  (6 =&gt; 350)</a:t>
            </a:r>
          </a:p>
          <a:p>
            <a:pPr marL="285750" indent="-285750">
              <a:buFont typeface="Arial" panose="020B0604020202020204" pitchFamily="34" charset="0"/>
              <a:buChar char="•"/>
            </a:pPr>
            <a:r>
              <a:rPr lang="en-US" sz="1600" b="1" dirty="0">
                <a:solidFill>
                  <a:srgbClr val="C00000"/>
                </a:solidFill>
              </a:rPr>
              <a:t>Organizational structure makes a HUGE difference.</a:t>
            </a:r>
          </a:p>
          <a:p>
            <a:pPr marL="285750" indent="-285750">
              <a:buFont typeface="Arial" panose="020B0604020202020204" pitchFamily="34" charset="0"/>
              <a:buChar char="•"/>
            </a:pPr>
            <a:r>
              <a:rPr lang="en-US" sz="1600" b="1" dirty="0">
                <a:solidFill>
                  <a:srgbClr val="C00000"/>
                </a:solidFill>
              </a:rPr>
              <a:t>There is low hanging fruit.  (e.g. Process Transparency)</a:t>
            </a:r>
          </a:p>
          <a:p>
            <a:pPr marL="285750" indent="-285750">
              <a:buFont typeface="Arial" panose="020B0604020202020204" pitchFamily="34" charset="0"/>
              <a:buChar char="•"/>
            </a:pPr>
            <a:r>
              <a:rPr lang="en-US" sz="1600" b="1" dirty="0">
                <a:solidFill>
                  <a:srgbClr val="C00000"/>
                </a:solidFill>
              </a:rPr>
              <a:t>Be sensitive to organizational pitfalls ( Lucky Dog, Virtual Info Program).</a:t>
            </a:r>
          </a:p>
          <a:p>
            <a:pPr marL="285750" indent="-285750">
              <a:buFont typeface="Arial" panose="020B0604020202020204" pitchFamily="34" charset="0"/>
              <a:buChar char="•"/>
            </a:pPr>
            <a:r>
              <a:rPr lang="en-US" sz="1600" b="1" dirty="0">
                <a:solidFill>
                  <a:srgbClr val="C00000"/>
                </a:solidFill>
              </a:rPr>
              <a:t>Marketing is not a dirty word, (swift, …)</a:t>
            </a:r>
          </a:p>
          <a:p>
            <a:pPr marL="285750" indent="-285750">
              <a:buFont typeface="Arial" panose="020B0604020202020204" pitchFamily="34" charset="0"/>
              <a:buChar char="•"/>
            </a:pPr>
            <a:r>
              <a:rPr lang="en-US" sz="1600" b="1" dirty="0">
                <a:solidFill>
                  <a:srgbClr val="C00000"/>
                </a:solidFill>
              </a:rPr>
              <a:t>Governance is not a luxury.</a:t>
            </a:r>
          </a:p>
          <a:p>
            <a:pPr marL="285750" indent="-285750">
              <a:buFont typeface="Arial" panose="020B0604020202020204" pitchFamily="34" charset="0"/>
              <a:buChar char="•"/>
            </a:pPr>
            <a:r>
              <a:rPr lang="en-US" sz="1600" b="1" dirty="0">
                <a:solidFill>
                  <a:srgbClr val="C00000"/>
                </a:solidFill>
              </a:rPr>
              <a:t>You may want an “Analytics Review Board”</a:t>
            </a:r>
          </a:p>
          <a:p>
            <a:pPr marL="285750" indent="-285750">
              <a:buFont typeface="Arial" panose="020B0604020202020204" pitchFamily="34" charset="0"/>
              <a:buChar char="•"/>
            </a:pPr>
            <a:endParaRPr lang="en-US" sz="1600" b="1" dirty="0">
              <a:solidFill>
                <a:srgbClr val="C00000"/>
              </a:solidFill>
            </a:endParaRPr>
          </a:p>
        </p:txBody>
      </p:sp>
    </p:spTree>
    <p:extLst>
      <p:ext uri="{BB962C8B-B14F-4D97-AF65-F5344CB8AC3E}">
        <p14:creationId xmlns:p14="http://schemas.microsoft.com/office/powerpoint/2010/main" val="2523950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0070C0"/>
                </a:solidFill>
              </a:rPr>
              <a:t>Lessons from Experience</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14</a:t>
            </a:fld>
            <a:endParaRPr lang="en-US"/>
          </a:p>
        </p:txBody>
      </p:sp>
      <p:sp>
        <p:nvSpPr>
          <p:cNvPr id="6" name="AutoShape 2" descr="http://www.clker.com/cliparts/G/8/c/L/T/g/plant-growth-hi.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3" name="Diagram 2"/>
          <p:cNvGraphicFramePr/>
          <p:nvPr>
            <p:extLst>
              <p:ext uri="{D42A27DB-BD31-4B8C-83A1-F6EECF244321}">
                <p14:modId xmlns:p14="http://schemas.microsoft.com/office/powerpoint/2010/main" val="3344962612"/>
              </p:ext>
            </p:extLst>
          </p:nvPr>
        </p:nvGraphicFramePr>
        <p:xfrm>
          <a:off x="-381000" y="1407228"/>
          <a:ext cx="4800600" cy="1869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p:cNvSpPr txBox="1"/>
          <p:nvPr/>
        </p:nvSpPr>
        <p:spPr>
          <a:xfrm>
            <a:off x="5167789" y="1524000"/>
            <a:ext cx="3124200" cy="2062103"/>
          </a:xfrm>
          <a:prstGeom prst="rect">
            <a:avLst/>
          </a:prstGeom>
          <a:noFill/>
          <a:ln w="3175">
            <a:solidFill>
              <a:srgbClr val="00B050"/>
            </a:solidFill>
          </a:ln>
        </p:spPr>
        <p:txBody>
          <a:bodyPr wrap="square" rtlCol="0">
            <a:spAutoFit/>
          </a:bodyPr>
          <a:lstStyle/>
          <a:p>
            <a:pPr marL="285750" indent="-285750">
              <a:buFont typeface="Arial" panose="020B0604020202020204" pitchFamily="34" charset="0"/>
              <a:buChar char="•"/>
            </a:pPr>
            <a:r>
              <a:rPr lang="en-US" sz="1600" b="1" dirty="0">
                <a:solidFill>
                  <a:srgbClr val="00B050"/>
                </a:solidFill>
              </a:rPr>
              <a:t>Do Not Ignore the Broader World:  Data, Technology, Practices</a:t>
            </a:r>
          </a:p>
          <a:p>
            <a:pPr marL="285750" indent="-285750">
              <a:buFont typeface="Arial" panose="020B0604020202020204" pitchFamily="34" charset="0"/>
              <a:buChar char="•"/>
            </a:pPr>
            <a:r>
              <a:rPr lang="en-US" sz="1600" b="1" dirty="0">
                <a:solidFill>
                  <a:srgbClr val="00B050"/>
                </a:solidFill>
              </a:rPr>
              <a:t>Customer Focus:  Make Heroes of Your Partners</a:t>
            </a:r>
          </a:p>
          <a:p>
            <a:pPr marL="285750" indent="-285750">
              <a:buFont typeface="Arial" panose="020B0604020202020204" pitchFamily="34" charset="0"/>
              <a:buChar char="•"/>
            </a:pPr>
            <a:r>
              <a:rPr lang="en-US" sz="1600" b="1" dirty="0">
                <a:solidFill>
                  <a:srgbClr val="00B050"/>
                </a:solidFill>
              </a:rPr>
              <a:t>RESEARCH – INCUBATION - PRODUCTION</a:t>
            </a:r>
          </a:p>
          <a:p>
            <a:pPr marL="285750" indent="-285750">
              <a:buFont typeface="Arial" panose="020B0604020202020204" pitchFamily="34" charset="0"/>
              <a:buChar char="•"/>
            </a:pPr>
            <a:endParaRPr lang="en-US" sz="1600" b="1" dirty="0">
              <a:solidFill>
                <a:srgbClr val="00B050"/>
              </a:solidFill>
            </a:endParaRPr>
          </a:p>
        </p:txBody>
      </p:sp>
      <p:pic>
        <p:nvPicPr>
          <p:cNvPr id="12" name="Picture 2" descr="http://www.westone.wa.gov.au/k-12lrcd/learning_areas/bio_science/bio1b/content/001_ecosystems/images/pic004.jpg">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15450" y="304800"/>
            <a:ext cx="1153077" cy="98299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838200" y="3886200"/>
            <a:ext cx="7620000" cy="2062103"/>
          </a:xfrm>
          <a:prstGeom prst="rect">
            <a:avLst/>
          </a:prstGeom>
          <a:noFill/>
          <a:ln w="3175">
            <a:solidFill>
              <a:srgbClr val="00B050"/>
            </a:solidFill>
          </a:ln>
        </p:spPr>
        <p:txBody>
          <a:bodyPr wrap="square" rtlCol="0">
            <a:spAutoFit/>
          </a:bodyPr>
          <a:lstStyle/>
          <a:p>
            <a:pPr marL="285750" indent="-285750">
              <a:buFont typeface="Arial" panose="020B0604020202020204" pitchFamily="34" charset="0"/>
              <a:buChar char="•"/>
            </a:pPr>
            <a:r>
              <a:rPr lang="en-US" sz="1600" b="1" dirty="0">
                <a:solidFill>
                  <a:srgbClr val="00B050"/>
                </a:solidFill>
              </a:rPr>
              <a:t>Take care in committing to technologies that are hard change</a:t>
            </a:r>
          </a:p>
          <a:p>
            <a:pPr marL="285750" indent="-285750">
              <a:buFont typeface="Arial" panose="020B0604020202020204" pitchFamily="34" charset="0"/>
              <a:buChar char="•"/>
            </a:pPr>
            <a:r>
              <a:rPr lang="en-US" sz="1600" b="1" dirty="0">
                <a:solidFill>
                  <a:srgbClr val="00B050"/>
                </a:solidFill>
              </a:rPr>
              <a:t>In the beginning, leverage a small team, as opposed to deleveraging a larger team.</a:t>
            </a:r>
          </a:p>
          <a:p>
            <a:pPr marL="285750" indent="-285750">
              <a:buFont typeface="Arial" panose="020B0604020202020204" pitchFamily="34" charset="0"/>
              <a:buChar char="•"/>
            </a:pPr>
            <a:r>
              <a:rPr lang="en-US" sz="1600" b="1" dirty="0">
                <a:solidFill>
                  <a:srgbClr val="00B050"/>
                </a:solidFill>
              </a:rPr>
              <a:t>Understand that there will be tension between existing organizations such as IT and BU.</a:t>
            </a:r>
          </a:p>
          <a:p>
            <a:pPr marL="285750" indent="-285750">
              <a:buFont typeface="Arial" panose="020B0604020202020204" pitchFamily="34" charset="0"/>
              <a:buChar char="•"/>
            </a:pPr>
            <a:r>
              <a:rPr lang="en-US" sz="1600" b="1" dirty="0">
                <a:solidFill>
                  <a:srgbClr val="00B050"/>
                </a:solidFill>
              </a:rPr>
              <a:t>In my experience, something like 1 in 5 Line Managers understand both the risks and rewards on being at the front.  Watch out for and reward them, watch out for those that don’t understand either risks or rewards.</a:t>
            </a:r>
          </a:p>
        </p:txBody>
      </p:sp>
    </p:spTree>
    <p:extLst>
      <p:ext uri="{BB962C8B-B14F-4D97-AF65-F5344CB8AC3E}">
        <p14:creationId xmlns:p14="http://schemas.microsoft.com/office/powerpoint/2010/main" val="222537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0070C0"/>
                </a:solidFill>
              </a:rPr>
              <a:t>Lessons from Experience</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15</a:t>
            </a:fld>
            <a:endParaRPr lang="en-US"/>
          </a:p>
        </p:txBody>
      </p:sp>
      <p:sp>
        <p:nvSpPr>
          <p:cNvPr id="6" name="AutoShape 2" descr="http://www.clker.com/cliparts/G/8/c/L/T/g/plant-growth-hi.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3" name="Diagram 2"/>
          <p:cNvGraphicFramePr/>
          <p:nvPr>
            <p:extLst>
              <p:ext uri="{D42A27DB-BD31-4B8C-83A1-F6EECF244321}">
                <p14:modId xmlns:p14="http://schemas.microsoft.com/office/powerpoint/2010/main" val="3715836006"/>
              </p:ext>
            </p:extLst>
          </p:nvPr>
        </p:nvGraphicFramePr>
        <p:xfrm>
          <a:off x="-381000" y="1407228"/>
          <a:ext cx="4800600" cy="1869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4" descr="miners"/>
          <p:cNvPicPr>
            <a:picLocks noChangeAspect="1" noChangeArrowheads="1"/>
          </p:cNvPicPr>
          <p:nvPr/>
        </p:nvPicPr>
        <p:blipFill>
          <a:blip r:embed="rId8" cstate="print"/>
          <a:srcRect/>
          <a:stretch>
            <a:fillRect/>
          </a:stretch>
        </p:blipFill>
        <p:spPr bwMode="auto">
          <a:xfrm>
            <a:off x="7643934" y="243824"/>
            <a:ext cx="1296110" cy="990600"/>
          </a:xfrm>
          <a:prstGeom prst="rect">
            <a:avLst/>
          </a:prstGeom>
          <a:noFill/>
          <a:ln w="9525">
            <a:noFill/>
            <a:miter lim="800000"/>
            <a:headEnd/>
            <a:tailEnd/>
          </a:ln>
        </p:spPr>
      </p:pic>
      <p:sp>
        <p:nvSpPr>
          <p:cNvPr id="14" name="TextBox 13"/>
          <p:cNvSpPr txBox="1"/>
          <p:nvPr/>
        </p:nvSpPr>
        <p:spPr>
          <a:xfrm>
            <a:off x="5410200" y="1234424"/>
            <a:ext cx="2663825" cy="2308324"/>
          </a:xfrm>
          <a:prstGeom prst="rect">
            <a:avLst/>
          </a:prstGeom>
          <a:noFill/>
          <a:ln w="3175">
            <a:solidFill>
              <a:schemeClr val="tx2"/>
            </a:solidFill>
          </a:ln>
        </p:spPr>
        <p:txBody>
          <a:bodyPr wrap="square" rtlCol="0">
            <a:spAutoFit/>
          </a:bodyPr>
          <a:lstStyle/>
          <a:p>
            <a:pPr marL="285750" indent="-285750">
              <a:buFont typeface="Arial" panose="020B0604020202020204" pitchFamily="34" charset="0"/>
              <a:buChar char="•"/>
            </a:pPr>
            <a:r>
              <a:rPr lang="en-US" sz="1600" b="1" dirty="0">
                <a:solidFill>
                  <a:schemeClr val="tx2"/>
                </a:solidFill>
              </a:rPr>
              <a:t>Multidimensional Expertise is Essential</a:t>
            </a:r>
          </a:p>
          <a:p>
            <a:pPr marL="285750" indent="-285750">
              <a:buFont typeface="Arial" panose="020B0604020202020204" pitchFamily="34" charset="0"/>
              <a:buChar char="•"/>
            </a:pPr>
            <a:r>
              <a:rPr lang="en-US" sz="1600" b="1" dirty="0">
                <a:solidFill>
                  <a:schemeClr val="tx2"/>
                </a:solidFill>
              </a:rPr>
              <a:t>The Nature of Analytics has Changed</a:t>
            </a:r>
          </a:p>
          <a:p>
            <a:pPr marL="285750" indent="-285750">
              <a:buFont typeface="Arial" panose="020B0604020202020204" pitchFamily="34" charset="0"/>
              <a:buChar char="•"/>
            </a:pPr>
            <a:r>
              <a:rPr lang="en-US" sz="1600" b="1" dirty="0">
                <a:solidFill>
                  <a:schemeClr val="tx2"/>
                </a:solidFill>
              </a:rPr>
              <a:t>There are tradeoffs:  e.g. Speed vs. Accuracy</a:t>
            </a:r>
          </a:p>
          <a:p>
            <a:pPr marL="285750" indent="-285750">
              <a:buFont typeface="Arial" panose="020B0604020202020204" pitchFamily="34" charset="0"/>
              <a:buChar char="•"/>
            </a:pPr>
            <a:r>
              <a:rPr lang="en-US" sz="1600" b="1" dirty="0">
                <a:solidFill>
                  <a:schemeClr val="tx2"/>
                </a:solidFill>
              </a:rPr>
              <a:t>Think Steams of Data</a:t>
            </a:r>
          </a:p>
        </p:txBody>
      </p:sp>
      <p:sp>
        <p:nvSpPr>
          <p:cNvPr id="15" name="TextBox 14"/>
          <p:cNvSpPr txBox="1"/>
          <p:nvPr/>
        </p:nvSpPr>
        <p:spPr>
          <a:xfrm>
            <a:off x="914400" y="3886200"/>
            <a:ext cx="7620000" cy="2308324"/>
          </a:xfrm>
          <a:prstGeom prst="rect">
            <a:avLst/>
          </a:prstGeom>
          <a:noFill/>
          <a:ln w="3175">
            <a:solidFill>
              <a:schemeClr val="tx2"/>
            </a:solidFill>
          </a:ln>
        </p:spPr>
        <p:txBody>
          <a:bodyPr wrap="square" rtlCol="0">
            <a:spAutoFit/>
          </a:bodyPr>
          <a:lstStyle/>
          <a:p>
            <a:pPr marL="285750" indent="-285750">
              <a:buFont typeface="Arial" panose="020B0604020202020204" pitchFamily="34" charset="0"/>
              <a:buChar char="•"/>
            </a:pPr>
            <a:r>
              <a:rPr lang="en-US" sz="1600" b="1" dirty="0">
                <a:solidFill>
                  <a:schemeClr val="tx2"/>
                </a:solidFill>
              </a:rPr>
              <a:t>Lack of the right skills and skill mix is a recipe for trouble (6)</a:t>
            </a:r>
          </a:p>
          <a:p>
            <a:pPr marL="285750" indent="-285750">
              <a:buFont typeface="Arial" panose="020B0604020202020204" pitchFamily="34" charset="0"/>
              <a:buChar char="•"/>
            </a:pPr>
            <a:r>
              <a:rPr lang="en-US" sz="1600" b="1" dirty="0">
                <a:solidFill>
                  <a:schemeClr val="tx2"/>
                </a:solidFill>
              </a:rPr>
              <a:t>Technology generations are fairly short right now. (“One Size Fits None”)</a:t>
            </a:r>
          </a:p>
          <a:p>
            <a:pPr marL="285750" indent="-285750">
              <a:buFont typeface="Arial" panose="020B0604020202020204" pitchFamily="34" charset="0"/>
              <a:buChar char="•"/>
            </a:pPr>
            <a:r>
              <a:rPr lang="en-US" sz="1600" b="1" dirty="0">
                <a:solidFill>
                  <a:schemeClr val="tx2"/>
                </a:solidFill>
              </a:rPr>
              <a:t>Lots of Data ≠ Big Data  (be careful of spending on elaborate infrastructures too early.)</a:t>
            </a:r>
          </a:p>
          <a:p>
            <a:pPr marL="285750" indent="-285750">
              <a:buFont typeface="Arial" panose="020B0604020202020204" pitchFamily="34" charset="0"/>
              <a:buChar char="•"/>
            </a:pPr>
            <a:r>
              <a:rPr lang="en-US" sz="1600" b="1" dirty="0">
                <a:solidFill>
                  <a:schemeClr val="tx2"/>
                </a:solidFill>
              </a:rPr>
              <a:t>Avoid becoming enamored with technology that is either too complex or too simple.</a:t>
            </a:r>
          </a:p>
          <a:p>
            <a:pPr marL="285750" indent="-285750">
              <a:buFont typeface="Arial" panose="020B0604020202020204" pitchFamily="34" charset="0"/>
              <a:buChar char="•"/>
            </a:pPr>
            <a:r>
              <a:rPr lang="en-US" sz="1600" b="1" dirty="0">
                <a:solidFill>
                  <a:schemeClr val="tx2"/>
                </a:solidFill>
              </a:rPr>
              <a:t>Avoid getting bound into technologies too soon.</a:t>
            </a:r>
          </a:p>
          <a:p>
            <a:pPr marL="285750" indent="-285750">
              <a:buFont typeface="Arial" panose="020B0604020202020204" pitchFamily="34" charset="0"/>
              <a:buChar char="•"/>
            </a:pPr>
            <a:r>
              <a:rPr lang="en-US" sz="1600" b="1" dirty="0">
                <a:solidFill>
                  <a:schemeClr val="tx2"/>
                </a:solidFill>
              </a:rPr>
              <a:t>Creation, Incubation and Production technologies do not have to be identical.</a:t>
            </a:r>
          </a:p>
        </p:txBody>
      </p:sp>
    </p:spTree>
    <p:extLst>
      <p:ext uri="{BB962C8B-B14F-4D97-AF65-F5344CB8AC3E}">
        <p14:creationId xmlns:p14="http://schemas.microsoft.com/office/powerpoint/2010/main" val="495547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Arial" panose="020B0604020202020204" pitchFamily="34" charset="0"/>
                <a:cs typeface="Arial" panose="020B0604020202020204" pitchFamily="34" charset="0"/>
              </a:rPr>
              <a:t>A Global Perspective</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PICASSO Project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728" y="1447800"/>
            <a:ext cx="6686550" cy="475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3126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Arial" panose="020B0604020202020204" pitchFamily="34" charset="0"/>
                <a:cs typeface="Arial" panose="020B0604020202020204" pitchFamily="34" charset="0"/>
              </a:rPr>
              <a:t>A Global Perspective</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PICASSO Project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488" y="1752600"/>
            <a:ext cx="6677025" cy="485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1118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Arial" panose="020B0604020202020204" pitchFamily="34" charset="0"/>
                <a:cs typeface="Arial" panose="020B0604020202020204" pitchFamily="34" charset="0"/>
              </a:rPr>
              <a:t>A Global Perspective</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PICASSO Project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775" y="1524000"/>
            <a:ext cx="6648450" cy="477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1118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Arial" panose="020B0604020202020204" pitchFamily="34" charset="0"/>
                <a:cs typeface="Arial" panose="020B0604020202020204" pitchFamily="34" charset="0"/>
              </a:rPr>
              <a:t>A Global Perspective</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PICASSO Project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676400"/>
            <a:ext cx="6667500" cy="484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1118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Class 14 – Analytics  I– Outline</a:t>
            </a:r>
            <a:br>
              <a:rPr lang="en-US" sz="3200" b="1" dirty="0"/>
            </a:br>
            <a:r>
              <a:rPr lang="en-US" sz="1600" b="1" dirty="0"/>
              <a:t>Occam’s Razor</a:t>
            </a:r>
            <a:br>
              <a:rPr lang="en-US" sz="1600" b="1" dirty="0"/>
            </a:br>
            <a:r>
              <a:rPr lang="en-US" sz="1600" b="1" dirty="0"/>
              <a:t>“Everything Should Be As Simple As Possible, But Not Simpler” – Albert Einstein</a:t>
            </a:r>
            <a:endParaRPr lang="en-US" sz="3200" b="1" dirty="0"/>
          </a:p>
        </p:txBody>
      </p:sp>
      <p:sp>
        <p:nvSpPr>
          <p:cNvPr id="3" name="Content Placeholder 2"/>
          <p:cNvSpPr>
            <a:spLocks noGrp="1"/>
          </p:cNvSpPr>
          <p:nvPr>
            <p:ph idx="1"/>
          </p:nvPr>
        </p:nvSpPr>
        <p:spPr>
          <a:xfrm>
            <a:off x="457200" y="1398044"/>
            <a:ext cx="8229600" cy="4525963"/>
          </a:xfrm>
        </p:spPr>
        <p:txBody>
          <a:bodyPr>
            <a:noAutofit/>
          </a:bodyPr>
          <a:lstStyle/>
          <a:p>
            <a:r>
              <a:rPr lang="en-US" sz="1600" b="1" dirty="0">
                <a:latin typeface="Arial" panose="020B0604020202020204" pitchFamily="34" charset="0"/>
                <a:cs typeface="Arial" panose="020B0604020202020204" pitchFamily="34" charset="0"/>
              </a:rPr>
              <a:t>Administrative Stuff:</a:t>
            </a:r>
          </a:p>
          <a:p>
            <a:pPr lvl="1"/>
            <a:r>
              <a:rPr lang="en-US" sz="1600" b="1" dirty="0">
                <a:latin typeface="Arial" panose="020B0604020202020204" pitchFamily="34" charset="0"/>
                <a:cs typeface="Arial" panose="020B0604020202020204" pitchFamily="34" charset="0"/>
              </a:rPr>
              <a:t>Team Project Abstracts Submitted</a:t>
            </a:r>
          </a:p>
          <a:p>
            <a:pPr lvl="1"/>
            <a:r>
              <a:rPr lang="en-US" sz="1600" b="1" dirty="0">
                <a:latin typeface="Arial" panose="020B0604020202020204" pitchFamily="34" charset="0"/>
                <a:cs typeface="Arial" panose="020B0604020202020204" pitchFamily="34" charset="0"/>
              </a:rPr>
              <a:t>Team Project Questions</a:t>
            </a:r>
          </a:p>
          <a:p>
            <a:pPr lvl="1"/>
            <a:r>
              <a:rPr lang="en-US" sz="1600" b="1" dirty="0">
                <a:latin typeface="Arial" panose="020B0604020202020204" pitchFamily="34" charset="0"/>
                <a:cs typeface="Arial" panose="020B0604020202020204" pitchFamily="34" charset="0"/>
              </a:rPr>
              <a:t>Speaker:  4/30 Dr. </a:t>
            </a:r>
            <a:r>
              <a:rPr lang="en-US" sz="1600" b="1" dirty="0" err="1">
                <a:latin typeface="Arial" panose="020B0604020202020204" pitchFamily="34" charset="0"/>
                <a:cs typeface="Arial" panose="020B0604020202020204" pitchFamily="34" charset="0"/>
              </a:rPr>
              <a:t>Yifan</a:t>
            </a:r>
            <a:r>
              <a:rPr lang="en-US" sz="1600" b="1" dirty="0">
                <a:latin typeface="Arial" panose="020B0604020202020204" pitchFamily="34" charset="0"/>
                <a:cs typeface="Arial" panose="020B0604020202020204" pitchFamily="34" charset="0"/>
              </a:rPr>
              <a:t> Hu, Oath (Verizon) Research</a:t>
            </a:r>
          </a:p>
          <a:p>
            <a:r>
              <a:rPr lang="en-US" sz="1600" b="1" dirty="0">
                <a:latin typeface="Arial" panose="020B0604020202020204" pitchFamily="34" charset="0"/>
                <a:cs typeface="Arial" panose="020B0604020202020204" pitchFamily="34" charset="0"/>
              </a:rPr>
              <a:t>Activity #1 – Check on Team Project Progress and/or Questions</a:t>
            </a:r>
          </a:p>
          <a:p>
            <a:r>
              <a:rPr lang="en-US" sz="1600" b="1" dirty="0">
                <a:latin typeface="Arial" panose="020B0604020202020204" pitchFamily="34" charset="0"/>
                <a:cs typeface="Arial" panose="020B0604020202020204" pitchFamily="34" charset="0"/>
              </a:rPr>
              <a:t>Activity #2 – Questions on Recommenders or Ensembles</a:t>
            </a:r>
          </a:p>
          <a:p>
            <a:r>
              <a:rPr lang="en-US" sz="1600" b="1" dirty="0">
                <a:latin typeface="Arial" panose="020B0604020202020204" pitchFamily="34" charset="0"/>
                <a:cs typeface="Arial" panose="020B0604020202020204" pitchFamily="34" charset="0"/>
              </a:rPr>
              <a:t>Activity #3 –Governance</a:t>
            </a:r>
          </a:p>
          <a:p>
            <a:r>
              <a:rPr lang="en-US" sz="1600" b="1" dirty="0">
                <a:latin typeface="Arial" panose="020B0604020202020204" pitchFamily="34" charset="0"/>
                <a:cs typeface="Arial" panose="020B0604020202020204" pitchFamily="34" charset="0"/>
              </a:rPr>
              <a:t>Readings for This Week (First and One of Two Following):</a:t>
            </a:r>
          </a:p>
          <a:p>
            <a:pPr lvl="1"/>
            <a:r>
              <a:rPr lang="en-US" sz="1200" b="1" dirty="0">
                <a:latin typeface="Arial" panose="020B0604020202020204" pitchFamily="34" charset="0"/>
                <a:cs typeface="Arial" panose="020B0604020202020204" pitchFamily="34" charset="0"/>
                <a:hlinkClick r:id="rId2"/>
              </a:rPr>
              <a:t>https://www.isaca.org/chapters3/Atlanta/AboutOurChapter/Documents/GW2014/Implementing%20a%20Data%20Governance%20Program%20-%20Chalker%202014.pdf</a:t>
            </a:r>
            <a:r>
              <a:rPr lang="en-US" sz="1200" b="1" dirty="0">
                <a:latin typeface="Arial" panose="020B0604020202020204" pitchFamily="34" charset="0"/>
                <a:cs typeface="Arial" panose="020B0604020202020204" pitchFamily="34" charset="0"/>
              </a:rPr>
              <a:t> </a:t>
            </a:r>
          </a:p>
          <a:p>
            <a:pPr lvl="1"/>
            <a:r>
              <a:rPr lang="en-US" sz="1200" b="1" dirty="0">
                <a:latin typeface="Arial" panose="020B0604020202020204" pitchFamily="34" charset="0"/>
                <a:cs typeface="Arial" panose="020B0604020202020204" pitchFamily="34" charset="0"/>
              </a:rPr>
              <a:t>Verizon  Data Breach Digest 2017 (on CANVAS)</a:t>
            </a:r>
          </a:p>
          <a:p>
            <a:pPr lvl="1"/>
            <a:r>
              <a:rPr lang="en-US" sz="1200" b="1" dirty="0">
                <a:latin typeface="Arial" panose="020B0604020202020204" pitchFamily="34" charset="0"/>
                <a:cs typeface="Arial" panose="020B0604020202020204" pitchFamily="34" charset="0"/>
              </a:rPr>
              <a:t>Class 12 - Are You Solving the Right Problems_ Harvard Business Review </a:t>
            </a:r>
            <a:r>
              <a:rPr lang="en-US" sz="1200" b="1" dirty="0" err="1">
                <a:latin typeface="Arial" panose="020B0604020202020204" pitchFamily="34" charset="0"/>
                <a:cs typeface="Arial" panose="020B0604020202020204" pitchFamily="34" charset="0"/>
              </a:rPr>
              <a:t>jan-feb</a:t>
            </a:r>
            <a:r>
              <a:rPr lang="en-US" sz="1200" b="1" dirty="0">
                <a:latin typeface="Arial" panose="020B0604020202020204" pitchFamily="34" charset="0"/>
                <a:cs typeface="Arial" panose="020B0604020202020204" pitchFamily="34" charset="0"/>
              </a:rPr>
              <a:t> 2017</a:t>
            </a:r>
          </a:p>
          <a:p>
            <a:r>
              <a:rPr lang="en-US" sz="1600" b="1" dirty="0">
                <a:latin typeface="Arial" panose="020B0604020202020204" pitchFamily="34" charset="0"/>
                <a:cs typeface="Arial" panose="020B0604020202020204" pitchFamily="34" charset="0"/>
              </a:rPr>
              <a:t>Next Week:</a:t>
            </a:r>
          </a:p>
          <a:p>
            <a:pPr lvl="1"/>
            <a:r>
              <a:rPr lang="en-US" sz="1200" b="1" dirty="0">
                <a:latin typeface="Arial" panose="020B0604020202020204" pitchFamily="34" charset="0"/>
                <a:cs typeface="Arial" panose="020B0604020202020204" pitchFamily="34" charset="0"/>
                <a:hlinkClick r:id="rId3"/>
              </a:rPr>
              <a:t>https://www2.deloitte.com/content/dam/Deloitte/nl/Documents/risk/deloitte-nl-risk-gdpr-vision-approach.pdf</a:t>
            </a:r>
            <a:r>
              <a:rPr lang="en-US" sz="1200" b="1" dirty="0">
                <a:latin typeface="Arial" panose="020B0604020202020204" pitchFamily="34" charset="0"/>
                <a:cs typeface="Arial" panose="020B0604020202020204" pitchFamily="34" charset="0"/>
              </a:rPr>
              <a:t> - GDPR Vision and Approach Deloitte – </a:t>
            </a:r>
            <a:r>
              <a:rPr lang="en-US" sz="1200" b="1" dirty="0" err="1">
                <a:latin typeface="Arial" panose="020B0604020202020204" pitchFamily="34" charset="0"/>
                <a:cs typeface="Arial" panose="020B0604020202020204" pitchFamily="34" charset="0"/>
              </a:rPr>
              <a:t>Pg</a:t>
            </a:r>
            <a:r>
              <a:rPr lang="en-US" sz="1200" b="1" dirty="0">
                <a:latin typeface="Arial" panose="020B0604020202020204" pitchFamily="34" charset="0"/>
                <a:cs typeface="Arial" panose="020B0604020202020204" pitchFamily="34" charset="0"/>
              </a:rPr>
              <a:t> 1-9.</a:t>
            </a:r>
          </a:p>
          <a:p>
            <a:pPr lvl="1"/>
            <a:r>
              <a:rPr lang="en-US" sz="1200" b="1" dirty="0" err="1"/>
              <a:t>Shneiderman</a:t>
            </a:r>
            <a:r>
              <a:rPr lang="en-US" sz="1200" b="1" dirty="0"/>
              <a:t>, Ben, Extreme Visualization: Squeezing a Billion Records into a Million Pixels </a:t>
            </a:r>
            <a:r>
              <a:rPr lang="en-US" sz="1200" b="1" dirty="0">
                <a:hlinkClick r:id="rId4"/>
              </a:rPr>
              <a:t>http://www.cs.umd.edu/~ben/papers/Shneiderman2008Extreme.pdf</a:t>
            </a:r>
            <a:endParaRPr lang="en-US" sz="1200" b="1" dirty="0"/>
          </a:p>
          <a:p>
            <a:pPr lvl="1"/>
            <a:endParaRPr lang="en-US" sz="1200" b="1" dirty="0">
              <a:latin typeface="Arial" panose="020B0604020202020204" pitchFamily="34" charset="0"/>
              <a:cs typeface="Arial" panose="020B0604020202020204" pitchFamily="34" charset="0"/>
            </a:endParaRPr>
          </a:p>
          <a:p>
            <a:pPr marL="457200" lvl="1" indent="0">
              <a:buNone/>
            </a:pPr>
            <a:endParaRPr lang="en-US" sz="1200" b="1"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2</a:t>
            </a:fld>
            <a:endParaRPr lang="en-US"/>
          </a:p>
        </p:txBody>
      </p:sp>
    </p:spTree>
    <p:extLst>
      <p:ext uri="{BB962C8B-B14F-4D97-AF65-F5344CB8AC3E}">
        <p14:creationId xmlns:p14="http://schemas.microsoft.com/office/powerpoint/2010/main" val="3881926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Arial" panose="020B0604020202020204" pitchFamily="34" charset="0"/>
                <a:cs typeface="Arial" panose="020B0604020202020204" pitchFamily="34" charset="0"/>
              </a:rPr>
              <a:t>A Global Perspective</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PICASSO Project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725" y="1600200"/>
            <a:ext cx="6686550" cy="484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1118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Arial" panose="020B0604020202020204" pitchFamily="34" charset="0"/>
                <a:cs typeface="Arial" panose="020B0604020202020204" pitchFamily="34" charset="0"/>
              </a:rPr>
              <a:t>A Global Perspective</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PICASSO Project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355" y="1828800"/>
            <a:ext cx="6648450" cy="470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1118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Arial" panose="020B0604020202020204" pitchFamily="34" charset="0"/>
                <a:cs typeface="Arial" panose="020B0604020202020204" pitchFamily="34" charset="0"/>
              </a:rPr>
              <a:t>A Global Perspective</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PICASSO Project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125" y="1676400"/>
            <a:ext cx="6667500" cy="482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1118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Arial" panose="020B0604020202020204" pitchFamily="34" charset="0"/>
                <a:cs typeface="Arial" panose="020B0604020202020204" pitchFamily="34" charset="0"/>
              </a:rPr>
              <a:t>A Global Perspective</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PICASSO Project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560" y="1600200"/>
            <a:ext cx="6715125" cy="492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1118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Arial" panose="020B0604020202020204" pitchFamily="34" charset="0"/>
                <a:cs typeface="Arial" panose="020B0604020202020204" pitchFamily="34" charset="0"/>
              </a:rPr>
              <a:t>A Global Perspective</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PICASSO Project</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165" y="1600200"/>
            <a:ext cx="666750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2988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Arial" panose="020B0604020202020204" pitchFamily="34" charset="0"/>
                <a:cs typeface="Arial" panose="020B0604020202020204" pitchFamily="34" charset="0"/>
              </a:rPr>
              <a:t>A Global Perspective</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PICASSO Project</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24000"/>
            <a:ext cx="6715125" cy="489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2988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More on Governance</a:t>
            </a:r>
          </a:p>
        </p:txBody>
      </p:sp>
    </p:spTree>
    <p:extLst>
      <p:ext uri="{BB962C8B-B14F-4D97-AF65-F5344CB8AC3E}">
        <p14:creationId xmlns:p14="http://schemas.microsoft.com/office/powerpoint/2010/main" val="3142988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fontScale="90000"/>
          </a:bodyPr>
          <a:lstStyle/>
          <a:p>
            <a:r>
              <a:rPr lang="en-US" b="1" dirty="0"/>
              <a:t>Information Governance Disciplines</a:t>
            </a:r>
            <a:br>
              <a:rPr lang="en-US" b="1" dirty="0"/>
            </a:br>
            <a:r>
              <a:rPr lang="en-US" b="1" dirty="0"/>
              <a:t>Metadata</a:t>
            </a:r>
            <a:br>
              <a:rPr lang="en-US" b="1" dirty="0"/>
            </a:br>
            <a:endParaRPr lang="en-US" b="1" dirty="0"/>
          </a:p>
        </p:txBody>
      </p:sp>
      <p:sp>
        <p:nvSpPr>
          <p:cNvPr id="3" name="Content Placeholder 2"/>
          <p:cNvSpPr>
            <a:spLocks noGrp="1"/>
          </p:cNvSpPr>
          <p:nvPr>
            <p:ph idx="1"/>
          </p:nvPr>
        </p:nvSpPr>
        <p:spPr/>
        <p:txBody>
          <a:bodyPr>
            <a:normAutofit lnSpcReduction="10000"/>
          </a:bodyPr>
          <a:lstStyle/>
          <a:p>
            <a:r>
              <a:rPr lang="en-US" sz="2400" b="1" dirty="0"/>
              <a:t>What is Metadata?</a:t>
            </a:r>
          </a:p>
          <a:p>
            <a:pPr lvl="1"/>
            <a:r>
              <a:rPr lang="en-US" sz="1800" b="1" dirty="0"/>
              <a:t>(First) it is not what is typically called Metadata in articles about NSA.  That is Data.</a:t>
            </a:r>
          </a:p>
          <a:p>
            <a:pPr lvl="1"/>
            <a:r>
              <a:rPr lang="en-US" sz="1800" b="1" dirty="0"/>
              <a:t>Metadata is information about the structure and characteristics of data.</a:t>
            </a:r>
          </a:p>
          <a:p>
            <a:pPr lvl="1"/>
            <a:r>
              <a:rPr lang="en-US" sz="1800" b="1" dirty="0"/>
              <a:t>Hence it is one or more levels of abstraction above the data itself.</a:t>
            </a:r>
          </a:p>
          <a:p>
            <a:pPr lvl="1"/>
            <a:r>
              <a:rPr lang="en-US" sz="1800" b="1" dirty="0"/>
              <a:t>Examples:</a:t>
            </a:r>
          </a:p>
          <a:p>
            <a:pPr lvl="2"/>
            <a:r>
              <a:rPr lang="en-US" sz="1400" b="1" dirty="0"/>
              <a:t>Name (e.g. record, tuple, field name)</a:t>
            </a:r>
          </a:p>
          <a:p>
            <a:pPr lvl="2"/>
            <a:r>
              <a:rPr lang="en-US" sz="1400" b="1" dirty="0"/>
              <a:t>Location (e.g. disk, …)</a:t>
            </a:r>
          </a:p>
          <a:p>
            <a:pPr lvl="2"/>
            <a:r>
              <a:rPr lang="en-US" sz="1400" b="1" dirty="0"/>
              <a:t>(Perceived)  Importance, Value to the Enterprise</a:t>
            </a:r>
          </a:p>
          <a:p>
            <a:pPr lvl="3"/>
            <a:r>
              <a:rPr lang="en-US" sz="900" b="1" dirty="0"/>
              <a:t>Is it part of the supply chain, ordering process, or billing stream?</a:t>
            </a:r>
          </a:p>
          <a:p>
            <a:pPr lvl="3"/>
            <a:r>
              <a:rPr lang="en-US" sz="900" b="1" dirty="0"/>
              <a:t>Is it required for regulatory activity</a:t>
            </a:r>
          </a:p>
          <a:p>
            <a:pPr lvl="3"/>
            <a:r>
              <a:rPr lang="en-US" sz="900" b="1" dirty="0"/>
              <a:t>Is it essential for strategic decision making, or risk analysis</a:t>
            </a:r>
          </a:p>
          <a:p>
            <a:pPr lvl="3"/>
            <a:r>
              <a:rPr lang="en-US" sz="900" b="1" dirty="0"/>
              <a:t>Is it essential for marketing to customers.</a:t>
            </a:r>
          </a:p>
          <a:p>
            <a:pPr lvl="2"/>
            <a:r>
              <a:rPr lang="en-US" sz="1400" b="1" dirty="0"/>
              <a:t>Quality</a:t>
            </a:r>
          </a:p>
          <a:p>
            <a:pPr lvl="2"/>
            <a:r>
              <a:rPr lang="en-US" sz="1400" b="1" dirty="0"/>
              <a:t>Perceived Risks, (e.g. proprietary, PII, trade secret, operational)</a:t>
            </a:r>
          </a:p>
          <a:p>
            <a:pPr lvl="2"/>
            <a:r>
              <a:rPr lang="en-US" sz="1400" b="1" dirty="0"/>
              <a:t>Structure and Relationships</a:t>
            </a:r>
          </a:p>
          <a:p>
            <a:pPr lvl="2"/>
            <a:r>
              <a:rPr lang="en-US" sz="1400" b="1" dirty="0"/>
              <a:t>Sources and Sinks of the Data and Information.</a:t>
            </a:r>
          </a:p>
          <a:p>
            <a:pPr lvl="2"/>
            <a:r>
              <a:rPr lang="en-US" sz="1400" b="1" dirty="0" err="1"/>
              <a:t>Replicents</a:t>
            </a:r>
            <a:endParaRPr lang="en-US" sz="1400" b="1" dirty="0"/>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27</a:t>
            </a:fld>
            <a:endParaRPr lang="en-US"/>
          </a:p>
        </p:txBody>
      </p:sp>
    </p:spTree>
    <p:extLst>
      <p:ext uri="{BB962C8B-B14F-4D97-AF65-F5344CB8AC3E}">
        <p14:creationId xmlns:p14="http://schemas.microsoft.com/office/powerpoint/2010/main" val="2185370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fontScale="90000"/>
          </a:bodyPr>
          <a:lstStyle/>
          <a:p>
            <a:r>
              <a:rPr lang="en-US" b="1" dirty="0"/>
              <a:t>Information Governance Disciplines</a:t>
            </a:r>
            <a:br>
              <a:rPr lang="en-US" b="1" dirty="0"/>
            </a:br>
            <a:r>
              <a:rPr lang="en-US" b="1" dirty="0"/>
              <a:t>Metadata</a:t>
            </a:r>
            <a:br>
              <a:rPr lang="en-US" b="1" dirty="0"/>
            </a:br>
            <a:endParaRPr lang="en-US" b="1" dirty="0"/>
          </a:p>
        </p:txBody>
      </p:sp>
      <p:sp>
        <p:nvSpPr>
          <p:cNvPr id="3" name="Content Placeholder 2"/>
          <p:cNvSpPr>
            <a:spLocks noGrp="1"/>
          </p:cNvSpPr>
          <p:nvPr>
            <p:ph idx="1"/>
          </p:nvPr>
        </p:nvSpPr>
        <p:spPr>
          <a:xfrm>
            <a:off x="457200" y="1143000"/>
            <a:ext cx="8229600" cy="4525963"/>
          </a:xfrm>
        </p:spPr>
        <p:txBody>
          <a:bodyPr>
            <a:normAutofit fontScale="92500" lnSpcReduction="10000"/>
          </a:bodyPr>
          <a:lstStyle/>
          <a:p>
            <a:r>
              <a:rPr lang="en-US" sz="2400" b="1" dirty="0"/>
              <a:t>Some Metadata Best Practices (</a:t>
            </a:r>
            <a:r>
              <a:rPr lang="en-US" sz="2400" b="1" dirty="0" err="1"/>
              <a:t>Soares</a:t>
            </a:r>
            <a:r>
              <a:rPr lang="en-US" sz="2400" b="1" dirty="0"/>
              <a:t>):</a:t>
            </a:r>
          </a:p>
          <a:p>
            <a:pPr lvl="1"/>
            <a:r>
              <a:rPr lang="en-US" sz="2000" b="1" dirty="0"/>
              <a:t>Glossary of business definitions for key big data terms</a:t>
            </a:r>
          </a:p>
          <a:p>
            <a:pPr lvl="1"/>
            <a:r>
              <a:rPr lang="en-US" sz="2000" b="1" dirty="0"/>
              <a:t>Understand ongoing support for metadata within Hadoop (and other Big Data systems)</a:t>
            </a:r>
          </a:p>
          <a:p>
            <a:pPr lvl="1"/>
            <a:r>
              <a:rPr lang="en-US" sz="2000" b="1" dirty="0"/>
              <a:t>Tag sensitive big data within the business glossary</a:t>
            </a:r>
          </a:p>
          <a:p>
            <a:pPr lvl="1"/>
            <a:r>
              <a:rPr lang="en-US" sz="2000" b="1" dirty="0"/>
              <a:t>Import technical metadata from relevant big data stores</a:t>
            </a:r>
          </a:p>
          <a:p>
            <a:pPr lvl="1"/>
            <a:r>
              <a:rPr lang="en-US" sz="2000" b="1" dirty="0"/>
              <a:t>Link the relevant data sources to the terms in the business glossary</a:t>
            </a:r>
          </a:p>
          <a:p>
            <a:pPr lvl="1"/>
            <a:r>
              <a:rPr lang="en-US" sz="2000" b="1" dirty="0"/>
              <a:t>Leverage operational metadata to monitor the movement of big data (e.g. logs)</a:t>
            </a:r>
          </a:p>
          <a:p>
            <a:pPr lvl="1"/>
            <a:r>
              <a:rPr lang="en-US" sz="2000" b="1" dirty="0"/>
              <a:t>Maintain technical metadata to support data lineage and impact analysis</a:t>
            </a:r>
          </a:p>
          <a:p>
            <a:pPr lvl="1"/>
            <a:r>
              <a:rPr lang="en-US" sz="2000" b="1" dirty="0"/>
              <a:t>Gather metadata from unstructured documents to support enterprise search</a:t>
            </a:r>
          </a:p>
          <a:p>
            <a:pPr lvl="1"/>
            <a:r>
              <a:rPr lang="en-US" sz="2000" b="1" dirty="0"/>
              <a:t>Extend existing metadata roles to include big data (e.g. data dictionaries)</a:t>
            </a:r>
          </a:p>
          <a:p>
            <a:r>
              <a:rPr lang="en-US" sz="2400" b="1" dirty="0"/>
              <a:t>Establish, Document, and Automate where possible OAM&amp;P</a:t>
            </a:r>
          </a:p>
          <a:p>
            <a:endParaRPr lang="en-US" sz="1400" b="1" dirty="0"/>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28</a:t>
            </a:fld>
            <a:endParaRPr lang="en-US"/>
          </a:p>
        </p:txBody>
      </p:sp>
    </p:spTree>
    <p:extLst>
      <p:ext uri="{BB962C8B-B14F-4D97-AF65-F5344CB8AC3E}">
        <p14:creationId xmlns:p14="http://schemas.microsoft.com/office/powerpoint/2010/main" val="1482974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chor="t">
            <a:normAutofit/>
          </a:bodyPr>
          <a:lstStyle/>
          <a:p>
            <a:br>
              <a:rPr lang="en-US" sz="2800" b="1" dirty="0">
                <a:solidFill>
                  <a:srgbClr val="0070C0"/>
                </a:solidFill>
              </a:rPr>
            </a:br>
            <a:r>
              <a:rPr lang="en-US" sz="2800" b="1" dirty="0">
                <a:solidFill>
                  <a:srgbClr val="0070C0"/>
                </a:solidFill>
              </a:rPr>
              <a:t> Meta Challenges – Use and Protection of Data</a:t>
            </a:r>
          </a:p>
        </p:txBody>
      </p:sp>
      <p:graphicFrame>
        <p:nvGraphicFramePr>
          <p:cNvPr id="6" name="Table 5"/>
          <p:cNvGraphicFramePr>
            <a:graphicFrameLocks noGrp="1"/>
          </p:cNvGraphicFramePr>
          <p:nvPr>
            <p:extLst/>
          </p:nvPr>
        </p:nvGraphicFramePr>
        <p:xfrm>
          <a:off x="914400" y="1066800"/>
          <a:ext cx="7848600" cy="2382520"/>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20000"/>
                    </a:ext>
                  </a:extLst>
                </a:gridCol>
                <a:gridCol w="3924300">
                  <a:extLst>
                    <a:ext uri="{9D8B030D-6E8A-4147-A177-3AD203B41FA5}">
                      <a16:colId xmlns:a16="http://schemas.microsoft.com/office/drawing/2014/main" val="20001"/>
                    </a:ext>
                  </a:extLst>
                </a:gridCol>
              </a:tblGrid>
              <a:tr h="370840">
                <a:tc>
                  <a:txBody>
                    <a:bodyPr/>
                    <a:lstStyle/>
                    <a:p>
                      <a:pPr algn="ctr"/>
                      <a:r>
                        <a:rPr lang="en-US" dirty="0"/>
                        <a:t>Then</a:t>
                      </a:r>
                    </a:p>
                  </a:txBody>
                  <a:tcPr/>
                </a:tc>
                <a:tc>
                  <a:txBody>
                    <a:bodyPr/>
                    <a:lstStyle/>
                    <a:p>
                      <a:pPr algn="ctr"/>
                      <a:r>
                        <a:rPr lang="en-US" dirty="0"/>
                        <a:t>Now</a:t>
                      </a:r>
                    </a:p>
                  </a:txBody>
                  <a:tcPr/>
                </a:tc>
                <a:extLst>
                  <a:ext uri="{0D108BD9-81ED-4DB2-BD59-A6C34878D82A}">
                    <a16:rowId xmlns:a16="http://schemas.microsoft.com/office/drawing/2014/main" val="10000"/>
                  </a:ext>
                </a:extLst>
              </a:tr>
              <a:tr h="370840">
                <a:tc>
                  <a:txBody>
                    <a:bodyPr/>
                    <a:lstStyle/>
                    <a:p>
                      <a:r>
                        <a:rPr lang="en-US" dirty="0"/>
                        <a:t>Significant</a:t>
                      </a:r>
                      <a:r>
                        <a:rPr lang="en-US" baseline="0" dirty="0"/>
                        <a:t> systems containing sensitive data are not easily accessed.  Complex semantics and poor integrity often exist, but impact is hidden because data is relatively closed.  Integration, outside of joins, uncommon at scale.</a:t>
                      </a:r>
                      <a:endParaRPr lang="en-US" dirty="0"/>
                    </a:p>
                  </a:txBody>
                  <a:tcPr/>
                </a:tc>
                <a:tc>
                  <a:txBody>
                    <a:bodyPr/>
                    <a:lstStyle/>
                    <a:p>
                      <a:r>
                        <a:rPr lang="en-US" dirty="0"/>
                        <a:t>Protection of SPI data a constant</a:t>
                      </a:r>
                      <a:r>
                        <a:rPr lang="en-US" baseline="0" dirty="0"/>
                        <a:t> problem.  Transparency of use, integrity of data a concern.  Open data provides much more opportunity for interesting new apps from integration, and semantic confusion.  Integration complex.</a:t>
                      </a:r>
                      <a:endParaRPr lang="en-US" dirty="0"/>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1143000" y="5181600"/>
            <a:ext cx="184731" cy="369332"/>
          </a:xfrm>
          <a:prstGeom prst="rect">
            <a:avLst/>
          </a:prstGeom>
          <a:noFill/>
        </p:spPr>
        <p:txBody>
          <a:bodyPr wrap="none" rtlCol="0">
            <a:spAutoFit/>
          </a:bodyPr>
          <a:lstStyle/>
          <a:p>
            <a:endParaRPr lang="en-US" dirty="0"/>
          </a:p>
        </p:txBody>
      </p:sp>
      <p:sp>
        <p:nvSpPr>
          <p:cNvPr id="9" name="Rectangle 18"/>
          <p:cNvSpPr>
            <a:spLocks noChangeArrowheads="1"/>
          </p:cNvSpPr>
          <p:nvPr/>
        </p:nvSpPr>
        <p:spPr bwMode="auto">
          <a:xfrm>
            <a:off x="1295400" y="3505200"/>
            <a:ext cx="6248400" cy="3048000"/>
          </a:xfrm>
          <a:prstGeom prst="rect">
            <a:avLst/>
          </a:prstGeom>
          <a:solidFill>
            <a:srgbClr val="C00000"/>
          </a:solidFill>
          <a:ln w="28575">
            <a:solidFill>
              <a:schemeClr val="tx1"/>
            </a:solidFill>
            <a:miter lim="800000"/>
            <a:headEnd/>
            <a:tailEnd/>
          </a:ln>
        </p:spPr>
        <p:txBody>
          <a:bodyPr wrap="none" lIns="91432" tIns="45715" rIns="91432" bIns="45715" anchor="ctr"/>
          <a:lstStyle/>
          <a:p>
            <a:pPr algn="ctr"/>
            <a:r>
              <a:rPr lang="en-US" sz="3200" b="1" dirty="0">
                <a:solidFill>
                  <a:srgbClr val="FFFF00"/>
                </a:solidFill>
                <a:latin typeface="Arial" pitchFamily="34" charset="0"/>
                <a:cs typeface="Arial" pitchFamily="34" charset="0"/>
              </a:rPr>
              <a:t>Security</a:t>
            </a:r>
          </a:p>
          <a:p>
            <a:pPr algn="ctr"/>
            <a:r>
              <a:rPr lang="en-US" sz="3200" b="1" dirty="0">
                <a:solidFill>
                  <a:srgbClr val="FFFF00"/>
                </a:solidFill>
                <a:latin typeface="Arial" pitchFamily="34" charset="0"/>
                <a:cs typeface="Arial" pitchFamily="34" charset="0"/>
              </a:rPr>
              <a:t>Privacy</a:t>
            </a:r>
          </a:p>
          <a:p>
            <a:pPr algn="ctr"/>
            <a:r>
              <a:rPr lang="en-US" sz="3200" b="1" dirty="0">
                <a:solidFill>
                  <a:srgbClr val="FFFF00"/>
                </a:solidFill>
                <a:latin typeface="Arial" pitchFamily="34" charset="0"/>
                <a:cs typeface="Arial" pitchFamily="34" charset="0"/>
              </a:rPr>
              <a:t>Integrity</a:t>
            </a:r>
          </a:p>
          <a:p>
            <a:pPr algn="ctr"/>
            <a:r>
              <a:rPr lang="en-US" sz="3200" b="1" dirty="0">
                <a:solidFill>
                  <a:srgbClr val="FFFF00"/>
                </a:solidFill>
                <a:latin typeface="Arial" pitchFamily="34" charset="0"/>
                <a:cs typeface="Arial" pitchFamily="34" charset="0"/>
              </a:rPr>
              <a:t>Semantics</a:t>
            </a:r>
          </a:p>
          <a:p>
            <a:pPr algn="ctr"/>
            <a:r>
              <a:rPr lang="en-US" sz="3200" b="1" dirty="0">
                <a:solidFill>
                  <a:srgbClr val="FFFF00"/>
                </a:solidFill>
                <a:latin typeface="Arial" pitchFamily="34" charset="0"/>
                <a:cs typeface="Arial" pitchFamily="34" charset="0"/>
              </a:rPr>
              <a:t>Integration</a:t>
            </a:r>
          </a:p>
        </p:txBody>
      </p:sp>
      <p:sp>
        <p:nvSpPr>
          <p:cNvPr id="3" name="Footer Placeholder 2"/>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29</a:t>
            </a:fld>
            <a:endParaRPr lang="en-US"/>
          </a:p>
        </p:txBody>
      </p:sp>
    </p:spTree>
    <p:extLst>
      <p:ext uri="{BB962C8B-B14F-4D97-AF65-F5344CB8AC3E}">
        <p14:creationId xmlns:p14="http://schemas.microsoft.com/office/powerpoint/2010/main" val="2941796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5BDAE-6A75-45A9-8B43-E6A7E1BC1E7C}"/>
              </a:ext>
            </a:extLst>
          </p:cNvPr>
          <p:cNvSpPr>
            <a:spLocks noGrp="1"/>
          </p:cNvSpPr>
          <p:nvPr>
            <p:ph type="title"/>
          </p:nvPr>
        </p:nvSpPr>
        <p:spPr/>
        <p:txBody>
          <a:bodyPr/>
          <a:lstStyle/>
          <a:p>
            <a:r>
              <a:rPr lang="en-US" dirty="0"/>
              <a:t>Formats for Team Project Reports</a:t>
            </a:r>
          </a:p>
        </p:txBody>
      </p:sp>
      <p:sp>
        <p:nvSpPr>
          <p:cNvPr id="3" name="Content Placeholder 2">
            <a:extLst>
              <a:ext uri="{FF2B5EF4-FFF2-40B4-BE49-F238E27FC236}">
                <a16:creationId xmlns:a16="http://schemas.microsoft.com/office/drawing/2014/main" id="{F539C1AF-9373-481B-A566-E78E66458578}"/>
              </a:ext>
            </a:extLst>
          </p:cNvPr>
          <p:cNvSpPr>
            <a:spLocks noGrp="1"/>
          </p:cNvSpPr>
          <p:nvPr>
            <p:ph idx="1"/>
          </p:nvPr>
        </p:nvSpPr>
        <p:spPr/>
        <p:txBody>
          <a:bodyPr>
            <a:normAutofit fontScale="62500" lnSpcReduction="20000"/>
          </a:bodyPr>
          <a:lstStyle/>
          <a:p>
            <a:r>
              <a:rPr lang="en-US" b="1" dirty="0">
                <a:latin typeface="Arial" panose="020B0604020202020204" pitchFamily="34" charset="0"/>
                <a:cs typeface="Arial" panose="020B0604020202020204" pitchFamily="34" charset="0"/>
              </a:rPr>
              <a:t>​No template - use the format that expresses your project the best, but in general there should be:</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List of Speakers in Order of Appearance.</a:t>
            </a:r>
          </a:p>
          <a:p>
            <a:r>
              <a:rPr lang="en-US" b="1" dirty="0">
                <a:latin typeface="Arial" panose="020B0604020202020204" pitchFamily="34" charset="0"/>
                <a:cs typeface="Arial" panose="020B0604020202020204" pitchFamily="34" charset="0"/>
              </a:rPr>
              <a:t>Introduction (including goals)</a:t>
            </a:r>
          </a:p>
          <a:p>
            <a:r>
              <a:rPr lang="en-US" b="1" dirty="0">
                <a:latin typeface="Arial" panose="020B0604020202020204" pitchFamily="34" charset="0"/>
                <a:cs typeface="Arial" panose="020B0604020202020204" pitchFamily="34" charset="0"/>
              </a:rPr>
              <a:t>Data and Data Preparation</a:t>
            </a:r>
          </a:p>
          <a:p>
            <a:r>
              <a:rPr lang="en-US" b="1" dirty="0">
                <a:latin typeface="Arial" panose="020B0604020202020204" pitchFamily="34" charset="0"/>
                <a:cs typeface="Arial" panose="020B0604020202020204" pitchFamily="34" charset="0"/>
              </a:rPr>
              <a:t>Analysis</a:t>
            </a:r>
          </a:p>
          <a:p>
            <a:r>
              <a:rPr lang="en-US" b="1" dirty="0">
                <a:latin typeface="Arial" panose="020B0604020202020204" pitchFamily="34" charset="0"/>
                <a:cs typeface="Arial" panose="020B0604020202020204" pitchFamily="34" charset="0"/>
              </a:rPr>
              <a:t>Results</a:t>
            </a:r>
          </a:p>
          <a:p>
            <a:r>
              <a:rPr lang="en-US" b="1" dirty="0">
                <a:latin typeface="Arial" panose="020B0604020202020204" pitchFamily="34" charset="0"/>
                <a:cs typeface="Arial" panose="020B0604020202020204" pitchFamily="34" charset="0"/>
              </a:rPr>
              <a:t>Performance Measurements</a:t>
            </a:r>
          </a:p>
          <a:p>
            <a:r>
              <a:rPr lang="en-US" b="1" dirty="0">
                <a:latin typeface="Arial" panose="020B0604020202020204" pitchFamily="34" charset="0"/>
                <a:cs typeface="Arial" panose="020B0604020202020204" pitchFamily="34" charset="0"/>
              </a:rPr>
              <a:t>Conclusion</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Report should be 5 - 10 pages (most will be closer to 10), double spaced with 12 point font.  If there need to be displays of data or programs they should be in appendices (usually not necessary).</a:t>
            </a:r>
          </a:p>
        </p:txBody>
      </p:sp>
      <p:sp>
        <p:nvSpPr>
          <p:cNvPr id="4" name="Footer Placeholder 3">
            <a:extLst>
              <a:ext uri="{FF2B5EF4-FFF2-40B4-BE49-F238E27FC236}">
                <a16:creationId xmlns:a16="http://schemas.microsoft.com/office/drawing/2014/main" id="{D797BB75-62C2-46C9-86BD-570D0B9A13D9}"/>
              </a:ext>
            </a:extLst>
          </p:cNvPr>
          <p:cNvSpPr>
            <a:spLocks noGrp="1"/>
          </p:cNvSpPr>
          <p:nvPr>
            <p:ph type="ftr" sz="quarter" idx="11"/>
          </p:nvPr>
        </p:nvSpPr>
        <p:spPr/>
        <p:txBody>
          <a:bodyPr/>
          <a:lstStyle/>
          <a:p>
            <a:r>
              <a:rPr lang="en-US"/>
              <a:t>DGB 5/2013</a:t>
            </a:r>
          </a:p>
        </p:txBody>
      </p:sp>
      <p:sp>
        <p:nvSpPr>
          <p:cNvPr id="5" name="Slide Number Placeholder 4">
            <a:extLst>
              <a:ext uri="{FF2B5EF4-FFF2-40B4-BE49-F238E27FC236}">
                <a16:creationId xmlns:a16="http://schemas.microsoft.com/office/drawing/2014/main" id="{C040CA9A-4140-47F3-942B-068A8C0AF589}"/>
              </a:ext>
            </a:extLst>
          </p:cNvPr>
          <p:cNvSpPr>
            <a:spLocks noGrp="1"/>
          </p:cNvSpPr>
          <p:nvPr>
            <p:ph type="sldNum" sz="quarter" idx="12"/>
          </p:nvPr>
        </p:nvSpPr>
        <p:spPr/>
        <p:txBody>
          <a:bodyPr/>
          <a:lstStyle/>
          <a:p>
            <a:fld id="{B94A0634-974A-46A7-B268-05D2A189DA49}" type="slidenum">
              <a:rPr lang="en-US" smtClean="0"/>
              <a:t>3</a:t>
            </a:fld>
            <a:endParaRPr lang="en-US"/>
          </a:p>
        </p:txBody>
      </p:sp>
    </p:spTree>
    <p:extLst>
      <p:ext uri="{BB962C8B-B14F-4D97-AF65-F5344CB8AC3E}">
        <p14:creationId xmlns:p14="http://schemas.microsoft.com/office/powerpoint/2010/main" val="2439692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chor="t">
            <a:normAutofit/>
          </a:bodyPr>
          <a:lstStyle/>
          <a:p>
            <a:br>
              <a:rPr lang="en-US" sz="2800" b="1" dirty="0">
                <a:solidFill>
                  <a:srgbClr val="0070C0"/>
                </a:solidFill>
              </a:rPr>
            </a:br>
            <a:r>
              <a:rPr lang="en-US" sz="2800" b="1" dirty="0">
                <a:solidFill>
                  <a:srgbClr val="0070C0"/>
                </a:solidFill>
              </a:rPr>
              <a:t> Meta Challenges – Making it all work</a:t>
            </a:r>
          </a:p>
        </p:txBody>
      </p:sp>
      <p:graphicFrame>
        <p:nvGraphicFramePr>
          <p:cNvPr id="6" name="Table 5"/>
          <p:cNvGraphicFramePr>
            <a:graphicFrameLocks noGrp="1"/>
          </p:cNvGraphicFramePr>
          <p:nvPr>
            <p:extLst/>
          </p:nvPr>
        </p:nvGraphicFramePr>
        <p:xfrm>
          <a:off x="914400" y="1066800"/>
          <a:ext cx="7848600" cy="2382520"/>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20000"/>
                    </a:ext>
                  </a:extLst>
                </a:gridCol>
                <a:gridCol w="3924300">
                  <a:extLst>
                    <a:ext uri="{9D8B030D-6E8A-4147-A177-3AD203B41FA5}">
                      <a16:colId xmlns:a16="http://schemas.microsoft.com/office/drawing/2014/main" val="20001"/>
                    </a:ext>
                  </a:extLst>
                </a:gridCol>
              </a:tblGrid>
              <a:tr h="370840">
                <a:tc>
                  <a:txBody>
                    <a:bodyPr/>
                    <a:lstStyle/>
                    <a:p>
                      <a:pPr algn="ctr"/>
                      <a:r>
                        <a:rPr lang="en-US" dirty="0"/>
                        <a:t>Then</a:t>
                      </a:r>
                    </a:p>
                  </a:txBody>
                  <a:tcPr/>
                </a:tc>
                <a:tc>
                  <a:txBody>
                    <a:bodyPr/>
                    <a:lstStyle/>
                    <a:p>
                      <a:pPr algn="ctr"/>
                      <a:r>
                        <a:rPr lang="en-US" dirty="0"/>
                        <a:t>Now</a:t>
                      </a:r>
                    </a:p>
                  </a:txBody>
                  <a:tcPr/>
                </a:tc>
                <a:extLst>
                  <a:ext uri="{0D108BD9-81ED-4DB2-BD59-A6C34878D82A}">
                    <a16:rowId xmlns:a16="http://schemas.microsoft.com/office/drawing/2014/main" val="10000"/>
                  </a:ext>
                </a:extLst>
              </a:tr>
              <a:tr h="370840">
                <a:tc>
                  <a:txBody>
                    <a:bodyPr/>
                    <a:lstStyle/>
                    <a:p>
                      <a:r>
                        <a:rPr lang="en-US" dirty="0"/>
                        <a:t>Significant</a:t>
                      </a:r>
                      <a:r>
                        <a:rPr lang="en-US" baseline="0" dirty="0"/>
                        <a:t> systems containing sensitive data are not easily accessed.  Complex semantics and poor integrity often exist, but impact is hidden because data is relatively closed.  Integration, outside of joins, uncommon at scale.</a:t>
                      </a:r>
                      <a:endParaRPr lang="en-US" dirty="0"/>
                    </a:p>
                  </a:txBody>
                  <a:tcPr/>
                </a:tc>
                <a:tc>
                  <a:txBody>
                    <a:bodyPr/>
                    <a:lstStyle/>
                    <a:p>
                      <a:r>
                        <a:rPr lang="en-US" dirty="0"/>
                        <a:t>Protection of SPI data a constant</a:t>
                      </a:r>
                      <a:r>
                        <a:rPr lang="en-US" baseline="0" dirty="0"/>
                        <a:t> problem.  Transparency of use, integrity of data a concern.  Open data provides much more opportunity for interesting new apps from integration, and semantic confusion.  Integration complex.</a:t>
                      </a:r>
                      <a:endParaRPr lang="en-US" dirty="0"/>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1143000" y="5181600"/>
            <a:ext cx="184731" cy="369332"/>
          </a:xfrm>
          <a:prstGeom prst="rect">
            <a:avLst/>
          </a:prstGeom>
          <a:noFill/>
        </p:spPr>
        <p:txBody>
          <a:bodyPr wrap="none" rtlCol="0">
            <a:spAutoFit/>
          </a:bodyPr>
          <a:lstStyle/>
          <a:p>
            <a:endParaRPr lang="en-US" dirty="0"/>
          </a:p>
        </p:txBody>
      </p:sp>
      <p:sp>
        <p:nvSpPr>
          <p:cNvPr id="9" name="Rectangle 18"/>
          <p:cNvSpPr>
            <a:spLocks noChangeArrowheads="1"/>
          </p:cNvSpPr>
          <p:nvPr/>
        </p:nvSpPr>
        <p:spPr bwMode="auto">
          <a:xfrm>
            <a:off x="1295400" y="3505200"/>
            <a:ext cx="6248400" cy="3048000"/>
          </a:xfrm>
          <a:prstGeom prst="rect">
            <a:avLst/>
          </a:prstGeom>
          <a:solidFill>
            <a:srgbClr val="C00000"/>
          </a:solidFill>
          <a:ln w="28575">
            <a:solidFill>
              <a:schemeClr val="tx1"/>
            </a:solidFill>
            <a:miter lim="800000"/>
            <a:headEnd/>
            <a:tailEnd/>
          </a:ln>
        </p:spPr>
        <p:txBody>
          <a:bodyPr wrap="none" lIns="91432" tIns="45715" rIns="91432" bIns="45715" anchor="ctr"/>
          <a:lstStyle/>
          <a:p>
            <a:pPr algn="ctr"/>
            <a:r>
              <a:rPr lang="en-US" sz="3200" b="1" dirty="0">
                <a:solidFill>
                  <a:srgbClr val="FFFF00"/>
                </a:solidFill>
                <a:latin typeface="Arial" pitchFamily="34" charset="0"/>
                <a:cs typeface="Arial" pitchFamily="34" charset="0"/>
              </a:rPr>
              <a:t>Organization</a:t>
            </a:r>
          </a:p>
          <a:p>
            <a:pPr algn="ctr"/>
            <a:r>
              <a:rPr lang="en-US" sz="3200" b="1" dirty="0">
                <a:solidFill>
                  <a:srgbClr val="FFFF00"/>
                </a:solidFill>
                <a:latin typeface="Arial" pitchFamily="34" charset="0"/>
                <a:cs typeface="Arial" pitchFamily="34" charset="0"/>
              </a:rPr>
              <a:t>Training and Skills</a:t>
            </a:r>
          </a:p>
          <a:p>
            <a:pPr algn="ctr"/>
            <a:r>
              <a:rPr lang="en-US" sz="3200" b="1" dirty="0">
                <a:solidFill>
                  <a:srgbClr val="FFFF00"/>
                </a:solidFill>
                <a:latin typeface="Arial" pitchFamily="34" charset="0"/>
                <a:cs typeface="Arial" pitchFamily="34" charset="0"/>
              </a:rPr>
              <a:t>Measurement</a:t>
            </a:r>
          </a:p>
          <a:p>
            <a:pPr algn="ctr"/>
            <a:r>
              <a:rPr lang="en-US" sz="3200" b="1" dirty="0">
                <a:solidFill>
                  <a:srgbClr val="FFFF00"/>
                </a:solidFill>
                <a:latin typeface="Arial" pitchFamily="34" charset="0"/>
                <a:cs typeface="Arial" pitchFamily="34" charset="0"/>
              </a:rPr>
              <a:t>Risk, Conformance, Regulation</a:t>
            </a:r>
          </a:p>
          <a:p>
            <a:pPr algn="ctr"/>
            <a:r>
              <a:rPr lang="en-US" sz="3200" b="1" dirty="0">
                <a:solidFill>
                  <a:srgbClr val="FFFF00"/>
                </a:solidFill>
                <a:latin typeface="Arial" pitchFamily="34" charset="0"/>
                <a:cs typeface="Arial" pitchFamily="34" charset="0"/>
              </a:rPr>
              <a:t>OA&amp;M</a:t>
            </a:r>
          </a:p>
        </p:txBody>
      </p:sp>
      <p:sp>
        <p:nvSpPr>
          <p:cNvPr id="3" name="Footer Placeholder 2"/>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30</a:t>
            </a:fld>
            <a:endParaRPr lang="en-US"/>
          </a:p>
        </p:txBody>
      </p:sp>
    </p:spTree>
    <p:extLst>
      <p:ext uri="{BB962C8B-B14F-4D97-AF65-F5344CB8AC3E}">
        <p14:creationId xmlns:p14="http://schemas.microsoft.com/office/powerpoint/2010/main" val="1954691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chor="t">
            <a:normAutofit/>
          </a:bodyPr>
          <a:lstStyle/>
          <a:p>
            <a:r>
              <a:rPr lang="en-US" sz="2800" b="1" dirty="0">
                <a:solidFill>
                  <a:srgbClr val="0070C0"/>
                </a:solidFill>
              </a:rPr>
              <a:t>Data Quality and Integrity</a:t>
            </a:r>
          </a:p>
        </p:txBody>
      </p:sp>
      <p:graphicFrame>
        <p:nvGraphicFramePr>
          <p:cNvPr id="6" name="Table 5"/>
          <p:cNvGraphicFramePr>
            <a:graphicFrameLocks noGrp="1"/>
          </p:cNvGraphicFramePr>
          <p:nvPr>
            <p:extLst/>
          </p:nvPr>
        </p:nvGraphicFramePr>
        <p:xfrm>
          <a:off x="914400" y="1066800"/>
          <a:ext cx="7848600" cy="3479800"/>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20000"/>
                    </a:ext>
                  </a:extLst>
                </a:gridCol>
                <a:gridCol w="3924300">
                  <a:extLst>
                    <a:ext uri="{9D8B030D-6E8A-4147-A177-3AD203B41FA5}">
                      <a16:colId xmlns:a16="http://schemas.microsoft.com/office/drawing/2014/main" val="20001"/>
                    </a:ext>
                  </a:extLst>
                </a:gridCol>
              </a:tblGrid>
              <a:tr h="370840">
                <a:tc>
                  <a:txBody>
                    <a:bodyPr/>
                    <a:lstStyle/>
                    <a:p>
                      <a:pPr algn="ctr"/>
                      <a:r>
                        <a:rPr lang="en-US" dirty="0"/>
                        <a:t>Then</a:t>
                      </a:r>
                    </a:p>
                  </a:txBody>
                  <a:tcPr/>
                </a:tc>
                <a:tc>
                  <a:txBody>
                    <a:bodyPr/>
                    <a:lstStyle/>
                    <a:p>
                      <a:pPr algn="ctr"/>
                      <a:r>
                        <a:rPr lang="en-US" dirty="0"/>
                        <a:t>Now</a:t>
                      </a:r>
                    </a:p>
                  </a:txBody>
                  <a:tcPr/>
                </a:tc>
                <a:extLst>
                  <a:ext uri="{0D108BD9-81ED-4DB2-BD59-A6C34878D82A}">
                    <a16:rowId xmlns:a16="http://schemas.microsoft.com/office/drawing/2014/main" val="10000"/>
                  </a:ext>
                </a:extLst>
              </a:tr>
              <a:tr h="370840">
                <a:tc>
                  <a:txBody>
                    <a:bodyPr/>
                    <a:lstStyle/>
                    <a:p>
                      <a:r>
                        <a:rPr lang="en-US" dirty="0"/>
                        <a:t>Much of the burden of quality and integrity lies in the fact that the ACID properties and input</a:t>
                      </a:r>
                      <a:r>
                        <a:rPr lang="en-US" baseline="0" dirty="0"/>
                        <a:t> rules </a:t>
                      </a:r>
                      <a:r>
                        <a:rPr lang="en-US" dirty="0"/>
                        <a:t>of transactional</a:t>
                      </a:r>
                      <a:r>
                        <a:rPr lang="en-US" baseline="0" dirty="0"/>
                        <a:t> systems are strictly enforced.  There is a very rich technical ecosystem that has been built around integrity and is made available in most mature data management systems.</a:t>
                      </a:r>
                      <a:endParaRPr lang="en-US" dirty="0"/>
                    </a:p>
                  </a:txBody>
                  <a:tcPr/>
                </a:tc>
                <a:tc>
                  <a:txBody>
                    <a:bodyPr/>
                    <a:lstStyle/>
                    <a:p>
                      <a:r>
                        <a:rPr lang="en-US" dirty="0"/>
                        <a:t>In many systems, at the volume, </a:t>
                      </a:r>
                      <a:r>
                        <a:rPr lang="en-US" baseline="0" dirty="0"/>
                        <a:t> velocity, latency, and complexity expected, the levels of correctness required of transactional systems are neither possible nor necessary.  Analytic techniques must take these changes into account.  Given the very diverse nature of potential data sources, and consequent reduction in control over the data, this becomes a very challenging problem.</a:t>
                      </a:r>
                      <a:endParaRPr lang="en-US" dirty="0"/>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1143000" y="5181600"/>
            <a:ext cx="184731" cy="369332"/>
          </a:xfrm>
          <a:prstGeom prst="rect">
            <a:avLst/>
          </a:prstGeom>
          <a:noFill/>
        </p:spPr>
        <p:txBody>
          <a:bodyPr wrap="none" rtlCol="0">
            <a:spAutoFit/>
          </a:bodyPr>
          <a:lstStyle/>
          <a:p>
            <a:endParaRPr lang="en-US" dirty="0"/>
          </a:p>
        </p:txBody>
      </p:sp>
      <p:sp>
        <p:nvSpPr>
          <p:cNvPr id="3" name="Footer Placeholder 2"/>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31</a:t>
            </a:fld>
            <a:endParaRPr lang="en-US"/>
          </a:p>
        </p:txBody>
      </p:sp>
    </p:spTree>
    <p:extLst>
      <p:ext uri="{BB962C8B-B14F-4D97-AF65-F5344CB8AC3E}">
        <p14:creationId xmlns:p14="http://schemas.microsoft.com/office/powerpoint/2010/main" val="923773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fontScale="90000"/>
          </a:bodyPr>
          <a:lstStyle/>
          <a:p>
            <a:r>
              <a:rPr lang="en-US" b="1" dirty="0"/>
              <a:t>Information Governance Disciplines</a:t>
            </a:r>
            <a:br>
              <a:rPr lang="en-US" b="1" dirty="0"/>
            </a:br>
            <a:r>
              <a:rPr lang="en-US" b="1" dirty="0"/>
              <a:t>Data Quality</a:t>
            </a:r>
            <a:br>
              <a:rPr lang="en-US" b="1" dirty="0"/>
            </a:br>
            <a:endParaRPr lang="en-US" b="1" dirty="0"/>
          </a:p>
        </p:txBody>
      </p:sp>
      <p:sp>
        <p:nvSpPr>
          <p:cNvPr id="3" name="Content Placeholder 2"/>
          <p:cNvSpPr>
            <a:spLocks noGrp="1"/>
          </p:cNvSpPr>
          <p:nvPr>
            <p:ph idx="1"/>
          </p:nvPr>
        </p:nvSpPr>
        <p:spPr/>
        <p:txBody>
          <a:bodyPr>
            <a:normAutofit/>
          </a:bodyPr>
          <a:lstStyle/>
          <a:p>
            <a:r>
              <a:rPr lang="en-US" sz="2000" b="1" dirty="0"/>
              <a:t>Data Quality:  Does the data mean what you think it does?</a:t>
            </a:r>
          </a:p>
          <a:p>
            <a:endParaRPr lang="en-US" sz="2000" b="1" dirty="0"/>
          </a:p>
          <a:p>
            <a:r>
              <a:rPr lang="en-US" sz="2000" b="1" dirty="0"/>
              <a:t>Review two Data Quality Tutorials (both available on web):</a:t>
            </a:r>
          </a:p>
          <a:p>
            <a:endParaRPr lang="en-US" sz="2000" b="1" dirty="0"/>
          </a:p>
          <a:p>
            <a:r>
              <a:rPr lang="en-US" altLang="en-US" sz="2000" dirty="0">
                <a:solidFill>
                  <a:schemeClr val="accent2"/>
                </a:solidFill>
              </a:rPr>
              <a:t>Data Quality and Data Cleaning: An Overview, </a:t>
            </a:r>
            <a:r>
              <a:rPr lang="en-US" altLang="en-US" sz="2000" dirty="0"/>
              <a:t>Theodore Johnson, 2004, Given at Rutgers, </a:t>
            </a:r>
            <a:r>
              <a:rPr lang="en-US" sz="2000" dirty="0"/>
              <a:t>www.cs.rutgers.edu/~muthu/dqted.ppt</a:t>
            </a:r>
            <a:endParaRPr lang="en-US" altLang="en-US" sz="2000" dirty="0"/>
          </a:p>
          <a:p>
            <a:pPr>
              <a:lnSpc>
                <a:spcPct val="90000"/>
              </a:lnSpc>
            </a:pPr>
            <a:r>
              <a:rPr lang="en-US" altLang="en-US" sz="2000" dirty="0">
                <a:solidFill>
                  <a:schemeClr val="accent2"/>
                </a:solidFill>
              </a:rPr>
              <a:t>Bellman: A Data Quality Browser, </a:t>
            </a:r>
            <a:r>
              <a:rPr lang="en-US" altLang="en-US" sz="2000" dirty="0" err="1"/>
              <a:t>Tamraparni</a:t>
            </a:r>
            <a:r>
              <a:rPr lang="en-US" altLang="en-US" sz="2000" dirty="0"/>
              <a:t> </a:t>
            </a:r>
            <a:r>
              <a:rPr lang="en-US" altLang="en-US" sz="2000" dirty="0" err="1"/>
              <a:t>Dasu</a:t>
            </a:r>
            <a:r>
              <a:rPr lang="en-US" altLang="en-US" sz="2000" dirty="0"/>
              <a:t>, Theodore Johnson, S. </a:t>
            </a:r>
            <a:r>
              <a:rPr lang="en-US" altLang="en-US" sz="2000" dirty="0" err="1"/>
              <a:t>Muthukrishnan</a:t>
            </a:r>
            <a:r>
              <a:rPr lang="en-US" altLang="en-US" sz="2000" dirty="0"/>
              <a:t>, </a:t>
            </a:r>
            <a:r>
              <a:rPr lang="en-US" altLang="en-US" sz="2000" dirty="0" err="1"/>
              <a:t>Vladislav</a:t>
            </a:r>
            <a:r>
              <a:rPr lang="en-US" altLang="en-US" sz="2000" dirty="0"/>
              <a:t> </a:t>
            </a:r>
            <a:r>
              <a:rPr lang="en-US" altLang="en-US" sz="2000" dirty="0" err="1"/>
              <a:t>Shkapenyuk</a:t>
            </a:r>
            <a:r>
              <a:rPr lang="en-US" altLang="en-US" sz="2000" dirty="0"/>
              <a:t>, Amit </a:t>
            </a:r>
            <a:r>
              <a:rPr lang="en-US" altLang="en-US" sz="2000" dirty="0" err="1"/>
              <a:t>Marathe</a:t>
            </a:r>
            <a:r>
              <a:rPr lang="en-US" altLang="en-US" sz="2000" dirty="0"/>
              <a:t>; </a:t>
            </a:r>
            <a:r>
              <a:rPr lang="en-US" sz="2000" dirty="0"/>
              <a:t>dimacs.rutgers.edu/.../</a:t>
            </a:r>
            <a:r>
              <a:rPr lang="en-US" sz="2000" b="1" dirty="0" err="1"/>
              <a:t>Data</a:t>
            </a:r>
            <a:r>
              <a:rPr lang="en-US" sz="2000" dirty="0" err="1"/>
              <a:t>Cleaning</a:t>
            </a:r>
            <a:r>
              <a:rPr lang="en-US" sz="2000" dirty="0"/>
              <a:t>/slides/</a:t>
            </a:r>
            <a:r>
              <a:rPr lang="en-US" sz="2000" b="1" dirty="0"/>
              <a:t>johnson</a:t>
            </a:r>
            <a:r>
              <a:rPr lang="en-US" sz="2000" dirty="0"/>
              <a:t>.ppt</a:t>
            </a:r>
            <a:endParaRPr lang="en-US" altLang="en-US" sz="2000" dirty="0"/>
          </a:p>
          <a:p>
            <a:endParaRPr lang="en-US" altLang="en-US" sz="2000" dirty="0"/>
          </a:p>
          <a:p>
            <a:endParaRPr lang="en-US" sz="2000" b="1" dirty="0"/>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32</a:t>
            </a:fld>
            <a:endParaRPr lang="en-US"/>
          </a:p>
        </p:txBody>
      </p:sp>
    </p:spTree>
    <p:extLst>
      <p:ext uri="{BB962C8B-B14F-4D97-AF65-F5344CB8AC3E}">
        <p14:creationId xmlns:p14="http://schemas.microsoft.com/office/powerpoint/2010/main" val="1019803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Quality</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33</a:t>
            </a:fld>
            <a:endParaRPr lang="en-US"/>
          </a:p>
        </p:txBody>
      </p:sp>
      <p:graphicFrame>
        <p:nvGraphicFramePr>
          <p:cNvPr id="6" name="Diagram 5"/>
          <p:cNvGraphicFramePr/>
          <p:nvPr>
            <p:extLst/>
          </p:nvPr>
        </p:nvGraphicFramePr>
        <p:xfrm>
          <a:off x="914400" y="1397000"/>
          <a:ext cx="7391400" cy="4622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228600" y="6200911"/>
            <a:ext cx="3886200" cy="246221"/>
          </a:xfrm>
          <a:prstGeom prst="rect">
            <a:avLst/>
          </a:prstGeom>
          <a:noFill/>
        </p:spPr>
        <p:txBody>
          <a:bodyPr wrap="square" rtlCol="0">
            <a:spAutoFit/>
          </a:bodyPr>
          <a:lstStyle/>
          <a:p>
            <a:r>
              <a:rPr lang="en-US" sz="1000" dirty="0"/>
              <a:t>Sunil </a:t>
            </a:r>
            <a:r>
              <a:rPr lang="en-US" sz="1000" dirty="0" err="1"/>
              <a:t>Soares</a:t>
            </a:r>
            <a:r>
              <a:rPr lang="en-US" sz="1000" dirty="0"/>
              <a:t>, Big Data Governance: An Emerging Imperative</a:t>
            </a:r>
          </a:p>
        </p:txBody>
      </p:sp>
    </p:spTree>
    <p:extLst>
      <p:ext uri="{BB962C8B-B14F-4D97-AF65-F5344CB8AC3E}">
        <p14:creationId xmlns:p14="http://schemas.microsoft.com/office/powerpoint/2010/main" val="2223510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chor="t">
            <a:normAutofit/>
          </a:bodyPr>
          <a:lstStyle/>
          <a:p>
            <a:br>
              <a:rPr lang="en-US" sz="2800" b="1" dirty="0">
                <a:solidFill>
                  <a:srgbClr val="0070C0"/>
                </a:solidFill>
              </a:rPr>
            </a:br>
            <a:r>
              <a:rPr lang="en-US" sz="2800" b="1" dirty="0">
                <a:solidFill>
                  <a:srgbClr val="0070C0"/>
                </a:solidFill>
              </a:rPr>
              <a:t>Data Security, Data Loss Prevention</a:t>
            </a:r>
          </a:p>
        </p:txBody>
      </p:sp>
      <p:graphicFrame>
        <p:nvGraphicFramePr>
          <p:cNvPr id="6" name="Table 5"/>
          <p:cNvGraphicFramePr>
            <a:graphicFrameLocks noGrp="1"/>
          </p:cNvGraphicFramePr>
          <p:nvPr>
            <p:extLst/>
          </p:nvPr>
        </p:nvGraphicFramePr>
        <p:xfrm>
          <a:off x="914400" y="1066800"/>
          <a:ext cx="7848600" cy="3754120"/>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20000"/>
                    </a:ext>
                  </a:extLst>
                </a:gridCol>
                <a:gridCol w="3924300">
                  <a:extLst>
                    <a:ext uri="{9D8B030D-6E8A-4147-A177-3AD203B41FA5}">
                      <a16:colId xmlns:a16="http://schemas.microsoft.com/office/drawing/2014/main" val="20001"/>
                    </a:ext>
                  </a:extLst>
                </a:gridCol>
              </a:tblGrid>
              <a:tr h="370840">
                <a:tc>
                  <a:txBody>
                    <a:bodyPr/>
                    <a:lstStyle/>
                    <a:p>
                      <a:pPr algn="ctr"/>
                      <a:r>
                        <a:rPr lang="en-US" dirty="0"/>
                        <a:t>Then</a:t>
                      </a:r>
                    </a:p>
                  </a:txBody>
                  <a:tcPr/>
                </a:tc>
                <a:tc>
                  <a:txBody>
                    <a:bodyPr/>
                    <a:lstStyle/>
                    <a:p>
                      <a:pPr algn="ctr"/>
                      <a:r>
                        <a:rPr lang="en-US" dirty="0"/>
                        <a:t>Now</a:t>
                      </a:r>
                    </a:p>
                  </a:txBody>
                  <a:tcPr/>
                </a:tc>
                <a:extLst>
                  <a:ext uri="{0D108BD9-81ED-4DB2-BD59-A6C34878D82A}">
                    <a16:rowId xmlns:a16="http://schemas.microsoft.com/office/drawing/2014/main" val="10000"/>
                  </a:ext>
                </a:extLst>
              </a:tr>
              <a:tr h="370840">
                <a:tc>
                  <a:txBody>
                    <a:bodyPr/>
                    <a:lstStyle/>
                    <a:p>
                      <a:r>
                        <a:rPr lang="en-US" dirty="0"/>
                        <a:t>Much of the focus on</a:t>
                      </a:r>
                      <a:r>
                        <a:rPr lang="en-US" baseline="0" dirty="0"/>
                        <a:t> data security was focused on the perimeter, hence on securing the inappropriate network access.  Transactional data management systems enforced rules for access, and analytics were largely done on extracts, warehouses, and data marts.</a:t>
                      </a:r>
                      <a:endParaRPr lang="en-US" dirty="0"/>
                    </a:p>
                  </a:txBody>
                  <a:tcPr/>
                </a:tc>
                <a:tc>
                  <a:txBody>
                    <a:bodyPr/>
                    <a:lstStyle/>
                    <a:p>
                      <a:r>
                        <a:rPr lang="en-US" dirty="0"/>
                        <a:t>The</a:t>
                      </a:r>
                      <a:r>
                        <a:rPr lang="en-US" baseline="0" dirty="0"/>
                        <a:t> latest generation of data base and data stream tools are often not mature enough to have full featured security capability.  In addition, the very low granularity of data allows weak data signals to be put together to create very strong results.  Security technology is improved substantially, but so have attack techniques, and the shear volume/velocity of data puts stress on traditional techniques such as encryption and logging.</a:t>
                      </a:r>
                      <a:endParaRPr lang="en-US" dirty="0"/>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1143000" y="5181600"/>
            <a:ext cx="184731" cy="369332"/>
          </a:xfrm>
          <a:prstGeom prst="rect">
            <a:avLst/>
          </a:prstGeom>
          <a:noFill/>
        </p:spPr>
        <p:txBody>
          <a:bodyPr wrap="none" rtlCol="0">
            <a:spAutoFit/>
          </a:bodyPr>
          <a:lstStyle/>
          <a:p>
            <a:endParaRPr lang="en-US" dirty="0"/>
          </a:p>
        </p:txBody>
      </p:sp>
      <p:sp>
        <p:nvSpPr>
          <p:cNvPr id="3" name="Footer Placeholder 2"/>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34</a:t>
            </a:fld>
            <a:endParaRPr lang="en-US"/>
          </a:p>
        </p:txBody>
      </p:sp>
    </p:spTree>
    <p:extLst>
      <p:ext uri="{BB962C8B-B14F-4D97-AF65-F5344CB8AC3E}">
        <p14:creationId xmlns:p14="http://schemas.microsoft.com/office/powerpoint/2010/main" val="1570751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 Hashing Overview</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35</a:t>
            </a:fld>
            <a:endParaRPr lang="en-US"/>
          </a:p>
        </p:txBody>
      </p:sp>
      <p:sp>
        <p:nvSpPr>
          <p:cNvPr id="6" name="TextBox 5"/>
          <p:cNvSpPr txBox="1"/>
          <p:nvPr/>
        </p:nvSpPr>
        <p:spPr>
          <a:xfrm>
            <a:off x="914400" y="1752600"/>
            <a:ext cx="7086600" cy="406265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b="1" dirty="0"/>
              <a:t>Hash Storage and Access</a:t>
            </a:r>
          </a:p>
          <a:p>
            <a:pPr marL="285750" indent="-285750">
              <a:lnSpc>
                <a:spcPct val="200000"/>
              </a:lnSpc>
              <a:buFont typeface="Arial" panose="020B0604020202020204" pitchFamily="34" charset="0"/>
              <a:buChar char="•"/>
            </a:pPr>
            <a:r>
              <a:rPr lang="en-US" sz="2400" b="1" dirty="0" err="1"/>
              <a:t>DeDuplication</a:t>
            </a:r>
            <a:endParaRPr lang="en-US" sz="2400" b="1" dirty="0"/>
          </a:p>
          <a:p>
            <a:pPr marL="285750" indent="-285750">
              <a:lnSpc>
                <a:spcPct val="200000"/>
              </a:lnSpc>
              <a:buFont typeface="Arial" panose="020B0604020202020204" pitchFamily="34" charset="0"/>
              <a:buChar char="•"/>
            </a:pPr>
            <a:r>
              <a:rPr lang="en-US" sz="2400" b="1" dirty="0"/>
              <a:t>Similarity</a:t>
            </a:r>
          </a:p>
          <a:p>
            <a:pPr marL="285750" indent="-285750">
              <a:lnSpc>
                <a:spcPct val="200000"/>
              </a:lnSpc>
              <a:buFont typeface="Arial" panose="020B0604020202020204" pitchFamily="34" charset="0"/>
              <a:buChar char="•"/>
            </a:pPr>
            <a:r>
              <a:rPr lang="en-US" sz="2400" b="1" dirty="0"/>
              <a:t>Counting</a:t>
            </a:r>
          </a:p>
          <a:p>
            <a:pPr marL="285750" indent="-285750">
              <a:lnSpc>
                <a:spcPct val="200000"/>
              </a:lnSpc>
              <a:buFont typeface="Arial" panose="020B0604020202020204" pitchFamily="34" charset="0"/>
              <a:buChar char="•"/>
            </a:pPr>
            <a:r>
              <a:rPr lang="en-US" sz="2400" b="1" dirty="0"/>
              <a:t>Checksums</a:t>
            </a:r>
          </a:p>
          <a:p>
            <a:endParaRPr lang="en-US" b="1" dirty="0"/>
          </a:p>
        </p:txBody>
      </p:sp>
    </p:spTree>
    <p:extLst>
      <p:ext uri="{BB962C8B-B14F-4D97-AF65-F5344CB8AC3E}">
        <p14:creationId xmlns:p14="http://schemas.microsoft.com/office/powerpoint/2010/main" val="2124886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 Hashing Overview</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36</a:t>
            </a:fld>
            <a:endParaRPr lang="en-US"/>
          </a:p>
        </p:txBody>
      </p:sp>
      <p:sp>
        <p:nvSpPr>
          <p:cNvPr id="6" name="TextBox 5"/>
          <p:cNvSpPr txBox="1"/>
          <p:nvPr/>
        </p:nvSpPr>
        <p:spPr>
          <a:xfrm>
            <a:off x="914400" y="1752600"/>
            <a:ext cx="7086600" cy="72757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400" b="1" dirty="0"/>
              <a:t>Hash Storage and Access</a:t>
            </a:r>
          </a:p>
        </p:txBody>
      </p:sp>
      <p:graphicFrame>
        <p:nvGraphicFramePr>
          <p:cNvPr id="3" name="Table 2"/>
          <p:cNvGraphicFramePr>
            <a:graphicFrameLocks noGrp="1"/>
          </p:cNvGraphicFramePr>
          <p:nvPr>
            <p:extLst/>
          </p:nvPr>
        </p:nvGraphicFramePr>
        <p:xfrm>
          <a:off x="5105400" y="2667000"/>
          <a:ext cx="3733800" cy="296672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73380">
                  <a:extLst>
                    <a:ext uri="{9D8B030D-6E8A-4147-A177-3AD203B41FA5}">
                      <a16:colId xmlns:a16="http://schemas.microsoft.com/office/drawing/2014/main" val="20001"/>
                    </a:ext>
                  </a:extLst>
                </a:gridCol>
                <a:gridCol w="373380">
                  <a:extLst>
                    <a:ext uri="{9D8B030D-6E8A-4147-A177-3AD203B41FA5}">
                      <a16:colId xmlns:a16="http://schemas.microsoft.com/office/drawing/2014/main" val="20002"/>
                    </a:ext>
                  </a:extLst>
                </a:gridCol>
                <a:gridCol w="373380">
                  <a:extLst>
                    <a:ext uri="{9D8B030D-6E8A-4147-A177-3AD203B41FA5}">
                      <a16:colId xmlns:a16="http://schemas.microsoft.com/office/drawing/2014/main" val="20003"/>
                    </a:ext>
                  </a:extLst>
                </a:gridCol>
                <a:gridCol w="373380">
                  <a:extLst>
                    <a:ext uri="{9D8B030D-6E8A-4147-A177-3AD203B41FA5}">
                      <a16:colId xmlns:a16="http://schemas.microsoft.com/office/drawing/2014/main" val="20004"/>
                    </a:ext>
                  </a:extLst>
                </a:gridCol>
                <a:gridCol w="373380">
                  <a:extLst>
                    <a:ext uri="{9D8B030D-6E8A-4147-A177-3AD203B41FA5}">
                      <a16:colId xmlns:a16="http://schemas.microsoft.com/office/drawing/2014/main" val="20005"/>
                    </a:ext>
                  </a:extLst>
                </a:gridCol>
                <a:gridCol w="373380">
                  <a:extLst>
                    <a:ext uri="{9D8B030D-6E8A-4147-A177-3AD203B41FA5}">
                      <a16:colId xmlns:a16="http://schemas.microsoft.com/office/drawing/2014/main" val="20006"/>
                    </a:ext>
                  </a:extLst>
                </a:gridCol>
                <a:gridCol w="373380">
                  <a:extLst>
                    <a:ext uri="{9D8B030D-6E8A-4147-A177-3AD203B41FA5}">
                      <a16:colId xmlns:a16="http://schemas.microsoft.com/office/drawing/2014/main" val="20007"/>
                    </a:ext>
                  </a:extLst>
                </a:gridCol>
                <a:gridCol w="373380">
                  <a:extLst>
                    <a:ext uri="{9D8B030D-6E8A-4147-A177-3AD203B41FA5}">
                      <a16:colId xmlns:a16="http://schemas.microsoft.com/office/drawing/2014/main" val="20008"/>
                    </a:ext>
                  </a:extLst>
                </a:gridCol>
                <a:gridCol w="373380">
                  <a:extLst>
                    <a:ext uri="{9D8B030D-6E8A-4147-A177-3AD203B41FA5}">
                      <a16:colId xmlns:a16="http://schemas.microsoft.com/office/drawing/2014/main" val="20009"/>
                    </a:ext>
                  </a:extLst>
                </a:gridCol>
              </a:tblGrid>
              <a:tr h="370840">
                <a:tc>
                  <a:txBody>
                    <a:bodyPr/>
                    <a:lstStyle/>
                    <a:p>
                      <a:endParaRPr lang="en-US" dirty="0"/>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extLst>
                  <a:ext uri="{0D108BD9-81ED-4DB2-BD59-A6C34878D82A}">
                    <a16:rowId xmlns:a16="http://schemas.microsoft.com/office/drawing/2014/main" val="10000"/>
                  </a:ext>
                </a:extLst>
              </a:tr>
              <a:tr h="370840">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extLst>
                  <a:ext uri="{0D108BD9-81ED-4DB2-BD59-A6C34878D82A}">
                    <a16:rowId xmlns:a16="http://schemas.microsoft.com/office/drawing/2014/main" val="10001"/>
                  </a:ext>
                </a:extLst>
              </a:tr>
              <a:tr h="370840">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extLst>
                  <a:ext uri="{0D108BD9-81ED-4DB2-BD59-A6C34878D82A}">
                    <a16:rowId xmlns:a16="http://schemas.microsoft.com/office/drawing/2014/main" val="10002"/>
                  </a:ext>
                </a:extLst>
              </a:tr>
              <a:tr h="370840">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extLst>
                  <a:ext uri="{0D108BD9-81ED-4DB2-BD59-A6C34878D82A}">
                    <a16:rowId xmlns:a16="http://schemas.microsoft.com/office/drawing/2014/main" val="10003"/>
                  </a:ext>
                </a:extLst>
              </a:tr>
              <a:tr h="370840">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extLst>
                  <a:ext uri="{0D108BD9-81ED-4DB2-BD59-A6C34878D82A}">
                    <a16:rowId xmlns:a16="http://schemas.microsoft.com/office/drawing/2014/main" val="10004"/>
                  </a:ext>
                </a:extLst>
              </a:tr>
              <a:tr h="370840">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extLst>
                  <a:ext uri="{0D108BD9-81ED-4DB2-BD59-A6C34878D82A}">
                    <a16:rowId xmlns:a16="http://schemas.microsoft.com/office/drawing/2014/main" val="10005"/>
                  </a:ext>
                </a:extLst>
              </a:tr>
              <a:tr h="370840">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extLst>
                  <a:ext uri="{0D108BD9-81ED-4DB2-BD59-A6C34878D82A}">
                    <a16:rowId xmlns:a16="http://schemas.microsoft.com/office/drawing/2014/main" val="10006"/>
                  </a:ext>
                </a:extLst>
              </a:tr>
              <a:tr h="370840">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dirty="0"/>
                    </a:p>
                  </a:txBody>
                  <a:tcPr>
                    <a:solidFill>
                      <a:schemeClr val="bg2"/>
                    </a:solidFill>
                  </a:tcPr>
                </a:tc>
                <a:extLst>
                  <a:ext uri="{0D108BD9-81ED-4DB2-BD59-A6C34878D82A}">
                    <a16:rowId xmlns:a16="http://schemas.microsoft.com/office/drawing/2014/main" val="10007"/>
                  </a:ext>
                </a:extLst>
              </a:tr>
            </a:tbl>
          </a:graphicData>
        </a:graphic>
      </p:graphicFrame>
      <p:sp>
        <p:nvSpPr>
          <p:cNvPr id="7" name="TextBox 6"/>
          <p:cNvSpPr txBox="1"/>
          <p:nvPr/>
        </p:nvSpPr>
        <p:spPr>
          <a:xfrm>
            <a:off x="5410200" y="2209800"/>
            <a:ext cx="2895600" cy="369332"/>
          </a:xfrm>
          <a:prstGeom prst="rect">
            <a:avLst/>
          </a:prstGeom>
          <a:noFill/>
        </p:spPr>
        <p:txBody>
          <a:bodyPr wrap="square" rtlCol="0">
            <a:spAutoFit/>
          </a:bodyPr>
          <a:lstStyle/>
          <a:p>
            <a:pPr algn="ctr"/>
            <a:r>
              <a:rPr lang="en-US" dirty="0"/>
              <a:t>N units of storage</a:t>
            </a:r>
          </a:p>
        </p:txBody>
      </p:sp>
      <p:sp>
        <p:nvSpPr>
          <p:cNvPr id="8" name="Rectangle 7"/>
          <p:cNvSpPr/>
          <p:nvPr/>
        </p:nvSpPr>
        <p:spPr>
          <a:xfrm>
            <a:off x="457200" y="3429000"/>
            <a:ext cx="1219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Key/Entity</a:t>
            </a:r>
          </a:p>
        </p:txBody>
      </p:sp>
      <p:cxnSp>
        <p:nvCxnSpPr>
          <p:cNvPr id="10" name="Straight Arrow Connector 9"/>
          <p:cNvCxnSpPr>
            <a:stCxn id="8" idx="2"/>
          </p:cNvCxnSpPr>
          <p:nvPr/>
        </p:nvCxnSpPr>
        <p:spPr>
          <a:xfrm>
            <a:off x="1066800" y="3886200"/>
            <a:ext cx="0" cy="7620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152400" y="4654731"/>
            <a:ext cx="18288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Function</a:t>
            </a:r>
          </a:p>
        </p:txBody>
      </p:sp>
      <p:cxnSp>
        <p:nvCxnSpPr>
          <p:cNvPr id="13" name="Straight Arrow Connector 12"/>
          <p:cNvCxnSpPr>
            <a:stCxn id="11" idx="3"/>
          </p:cNvCxnSpPr>
          <p:nvPr/>
        </p:nvCxnSpPr>
        <p:spPr>
          <a:xfrm flipV="1">
            <a:off x="1981200" y="3886200"/>
            <a:ext cx="4800600" cy="11114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1460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b="1" dirty="0"/>
              <a:t>Hashing Overview</a:t>
            </a:r>
            <a:br>
              <a:rPr lang="en-US" sz="3200" b="1" dirty="0"/>
            </a:br>
            <a:r>
              <a:rPr lang="en-US" sz="3200" b="1" dirty="0"/>
              <a:t>Example of a Fast Hash Function – FNV-1a</a:t>
            </a:r>
            <a:br>
              <a:rPr lang="en-US" sz="3200" b="1" dirty="0"/>
            </a:br>
            <a:r>
              <a:rPr lang="en-US" sz="3200" b="1" dirty="0"/>
              <a:t>(non cryptographic)</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37</a:t>
            </a:fld>
            <a:endParaRPr lang="en-US"/>
          </a:p>
        </p:txBody>
      </p:sp>
      <p:sp>
        <p:nvSpPr>
          <p:cNvPr id="6" name="Rectangle 1"/>
          <p:cNvSpPr>
            <a:spLocks noChangeArrowheads="1"/>
          </p:cNvSpPr>
          <p:nvPr/>
        </p:nvSpPr>
        <p:spPr bwMode="auto">
          <a:xfrm>
            <a:off x="1207927" y="1828800"/>
            <a:ext cx="3279552" cy="1323439"/>
          </a:xfrm>
          <a:prstGeom prst="rect">
            <a:avLst/>
          </a:prstGeom>
          <a:solidFill>
            <a:srgbClr val="98B8D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lvl="0"/>
            <a:r>
              <a:rPr lang="en-US" altLang="en-US" sz="1600" b="1" dirty="0">
                <a:solidFill>
                  <a:srgbClr val="000000"/>
                </a:solidFill>
                <a:latin typeface="Times New Roman" pitchFamily="18" charset="0"/>
                <a:cs typeface="Times New Roman" pitchFamily="18" charset="0"/>
              </a:rPr>
              <a:t>hash = </a:t>
            </a:r>
            <a:r>
              <a:rPr lang="en-US" altLang="en-US" sz="1600" b="1" dirty="0" err="1">
                <a:solidFill>
                  <a:srgbClr val="000000"/>
                </a:solidFill>
                <a:latin typeface="Times New Roman" pitchFamily="18" charset="0"/>
                <a:cs typeface="Times New Roman" pitchFamily="18" charset="0"/>
              </a:rPr>
              <a:t>offset_basis</a:t>
            </a:r>
            <a:endParaRPr lang="en-US" altLang="en-US" sz="1600" b="1" dirty="0">
              <a:solidFill>
                <a:srgbClr val="000000"/>
              </a:solidFill>
              <a:latin typeface="Times New Roman" pitchFamily="18" charset="0"/>
              <a:cs typeface="Times New Roman" pitchFamily="18" charset="0"/>
            </a:endParaRPr>
          </a:p>
          <a:p>
            <a:pPr lvl="0"/>
            <a:r>
              <a:rPr lang="en-US" altLang="en-US" sz="1600" b="1" dirty="0">
                <a:solidFill>
                  <a:srgbClr val="000000"/>
                </a:solidFill>
                <a:latin typeface="Times New Roman" pitchFamily="18" charset="0"/>
                <a:cs typeface="Times New Roman" pitchFamily="18" charset="0"/>
              </a:rPr>
              <a:t>for each </a:t>
            </a:r>
            <a:r>
              <a:rPr lang="en-US" altLang="en-US" sz="1600" b="1" dirty="0" err="1">
                <a:solidFill>
                  <a:srgbClr val="000000"/>
                </a:solidFill>
                <a:latin typeface="Times New Roman" pitchFamily="18" charset="0"/>
                <a:cs typeface="Times New Roman" pitchFamily="18" charset="0"/>
              </a:rPr>
              <a:t>octet_of_data</a:t>
            </a:r>
            <a:r>
              <a:rPr lang="en-US" altLang="en-US" sz="1600" b="1" dirty="0">
                <a:solidFill>
                  <a:srgbClr val="000000"/>
                </a:solidFill>
                <a:latin typeface="Times New Roman" pitchFamily="18" charset="0"/>
                <a:cs typeface="Times New Roman" pitchFamily="18" charset="0"/>
              </a:rPr>
              <a:t> to be hashed</a:t>
            </a:r>
          </a:p>
          <a:p>
            <a:pPr lvl="0"/>
            <a:r>
              <a:rPr lang="en-US" altLang="en-US" sz="1600" b="1" dirty="0">
                <a:solidFill>
                  <a:srgbClr val="000000"/>
                </a:solidFill>
                <a:latin typeface="Times New Roman" pitchFamily="18" charset="0"/>
                <a:cs typeface="Times New Roman" pitchFamily="18" charset="0"/>
              </a:rPr>
              <a:t> hash = hash </a:t>
            </a:r>
            <a:r>
              <a:rPr lang="en-US" altLang="en-US" sz="1600" b="1" dirty="0" err="1">
                <a:solidFill>
                  <a:srgbClr val="000000"/>
                </a:solidFill>
                <a:latin typeface="Times New Roman" pitchFamily="18" charset="0"/>
                <a:cs typeface="Times New Roman" pitchFamily="18" charset="0"/>
              </a:rPr>
              <a:t>xor</a:t>
            </a:r>
            <a:r>
              <a:rPr lang="en-US" altLang="en-US" sz="1600" b="1" dirty="0">
                <a:solidFill>
                  <a:srgbClr val="000000"/>
                </a:solidFill>
                <a:latin typeface="Times New Roman" pitchFamily="18" charset="0"/>
                <a:cs typeface="Times New Roman" pitchFamily="18" charset="0"/>
              </a:rPr>
              <a:t> </a:t>
            </a:r>
            <a:r>
              <a:rPr lang="en-US" altLang="en-US" sz="1600" b="1" dirty="0" err="1">
                <a:solidFill>
                  <a:srgbClr val="000000"/>
                </a:solidFill>
                <a:latin typeface="Times New Roman" pitchFamily="18" charset="0"/>
                <a:cs typeface="Times New Roman" pitchFamily="18" charset="0"/>
              </a:rPr>
              <a:t>octet_of_data</a:t>
            </a:r>
            <a:endParaRPr lang="en-US" altLang="en-US" sz="1600" b="1" dirty="0">
              <a:solidFill>
                <a:srgbClr val="000000"/>
              </a:solidFill>
              <a:latin typeface="Times New Roman" pitchFamily="18" charset="0"/>
              <a:cs typeface="Times New Roman" pitchFamily="18" charset="0"/>
            </a:endParaRPr>
          </a:p>
          <a:p>
            <a:pPr lvl="0"/>
            <a:r>
              <a:rPr lang="en-US" altLang="en-US" sz="1600" b="1" dirty="0">
                <a:solidFill>
                  <a:srgbClr val="000000"/>
                </a:solidFill>
                <a:latin typeface="Times New Roman" pitchFamily="18" charset="0"/>
                <a:cs typeface="Times New Roman" pitchFamily="18" charset="0"/>
              </a:rPr>
              <a:t> hash = hash * </a:t>
            </a:r>
            <a:r>
              <a:rPr lang="en-US" altLang="en-US" sz="1600" b="1" dirty="0" err="1">
                <a:solidFill>
                  <a:srgbClr val="000000"/>
                </a:solidFill>
                <a:latin typeface="Times New Roman" pitchFamily="18" charset="0"/>
                <a:cs typeface="Times New Roman" pitchFamily="18" charset="0"/>
              </a:rPr>
              <a:t>FNV_prime</a:t>
            </a:r>
            <a:endParaRPr lang="en-US" altLang="en-US" sz="1600" b="1" dirty="0">
              <a:solidFill>
                <a:srgbClr val="000000"/>
              </a:solidFill>
              <a:latin typeface="Times New Roman" pitchFamily="18" charset="0"/>
              <a:cs typeface="Times New Roman" pitchFamily="18" charset="0"/>
            </a:endParaRPr>
          </a:p>
          <a:p>
            <a:pPr lvl="0"/>
            <a:r>
              <a:rPr lang="en-US" altLang="en-US" sz="1600" b="1" dirty="0">
                <a:solidFill>
                  <a:srgbClr val="000000"/>
                </a:solidFill>
                <a:latin typeface="Times New Roman" pitchFamily="18" charset="0"/>
                <a:cs typeface="Times New Roman" pitchFamily="18" charset="0"/>
              </a:rPr>
              <a:t>return hash</a:t>
            </a:r>
            <a:endParaRPr kumimoji="0" lang="en-US" altLang="en-US" sz="1600" b="0" i="0" u="none" strike="noStrike" cap="none" normalizeH="0" baseline="0" dirty="0">
              <a:ln>
                <a:noFill/>
              </a:ln>
              <a:solidFill>
                <a:schemeClr val="tx1"/>
              </a:solidFill>
              <a:effectLst/>
            </a:endParaRPr>
          </a:p>
        </p:txBody>
      </p:sp>
      <p:sp>
        <p:nvSpPr>
          <p:cNvPr id="7" name="Rectangle 6"/>
          <p:cNvSpPr/>
          <p:nvPr/>
        </p:nvSpPr>
        <p:spPr>
          <a:xfrm>
            <a:off x="152400" y="6096000"/>
            <a:ext cx="6553200" cy="246221"/>
          </a:xfrm>
          <a:prstGeom prst="rect">
            <a:avLst/>
          </a:prstGeom>
        </p:spPr>
        <p:txBody>
          <a:bodyPr wrap="square">
            <a:spAutoFit/>
          </a:bodyPr>
          <a:lstStyle/>
          <a:p>
            <a:r>
              <a:rPr lang="en-US" sz="1000" b="1" dirty="0"/>
              <a:t>http://www.isthe.com/chongo/tech/comp/fnv/index.html#FNV-1a</a:t>
            </a:r>
          </a:p>
        </p:txBody>
      </p:sp>
      <p:sp>
        <p:nvSpPr>
          <p:cNvPr id="8" name="TextBox 7"/>
          <p:cNvSpPr txBox="1"/>
          <p:nvPr/>
        </p:nvSpPr>
        <p:spPr>
          <a:xfrm>
            <a:off x="914400" y="3886200"/>
            <a:ext cx="6781800"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Hash is an n bit unsigned integer, where n bits is the length of the hash</a:t>
            </a:r>
          </a:p>
          <a:p>
            <a:pPr marL="285750" indent="-285750">
              <a:buFont typeface="Arial" panose="020B0604020202020204" pitchFamily="34" charset="0"/>
              <a:buChar char="•"/>
            </a:pPr>
            <a:r>
              <a:rPr lang="en-US" b="1" dirty="0"/>
              <a:t>Multiplication is performed modulo 2</a:t>
            </a:r>
            <a:r>
              <a:rPr lang="en-US" b="1" baseline="30000" dirty="0"/>
              <a:t>n </a:t>
            </a:r>
            <a:r>
              <a:rPr lang="en-US" b="1" dirty="0"/>
              <a:t> , where n is the bit length of the hash</a:t>
            </a:r>
          </a:p>
          <a:p>
            <a:pPr marL="285750" indent="-285750">
              <a:buFont typeface="Arial" panose="020B0604020202020204" pitchFamily="34" charset="0"/>
              <a:buChar char="•"/>
            </a:pPr>
            <a:r>
              <a:rPr lang="en-US" b="1" dirty="0" err="1"/>
              <a:t>Xor</a:t>
            </a:r>
            <a:r>
              <a:rPr lang="en-US" b="1" dirty="0"/>
              <a:t> is performed on the lower order 8 bits of the hash</a:t>
            </a:r>
          </a:p>
        </p:txBody>
      </p:sp>
    </p:spTree>
    <p:extLst>
      <p:ext uri="{BB962C8B-B14F-4D97-AF65-F5344CB8AC3E}">
        <p14:creationId xmlns:p14="http://schemas.microsoft.com/office/powerpoint/2010/main" val="233658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38</a:t>
            </a:fld>
            <a:endParaRPr lang="en-US"/>
          </a:p>
        </p:txBody>
      </p:sp>
      <p:sp>
        <p:nvSpPr>
          <p:cNvPr id="6" name="Rectangle 5"/>
          <p:cNvSpPr/>
          <p:nvPr/>
        </p:nvSpPr>
        <p:spPr>
          <a:xfrm>
            <a:off x="457200" y="533400"/>
            <a:ext cx="8534400" cy="6001643"/>
          </a:xfrm>
          <a:prstGeom prst="rect">
            <a:avLst/>
          </a:prstGeom>
        </p:spPr>
        <p:txBody>
          <a:bodyPr wrap="square">
            <a:spAutoFit/>
          </a:bodyPr>
          <a:lstStyle/>
          <a:p>
            <a:r>
              <a:rPr lang="en-US" sz="1200" b="1" dirty="0"/>
              <a:t>The FNV-1 hash parameters are as follows:</a:t>
            </a:r>
          </a:p>
          <a:p>
            <a:r>
              <a:rPr lang="en-US" sz="1200" b="1" dirty="0"/>
              <a:t>hash is an n bit unsigned integer, where n is the bit length of hash.</a:t>
            </a:r>
          </a:p>
          <a:p>
            <a:r>
              <a:rPr lang="en-US" sz="1200" b="1" dirty="0"/>
              <a:t>The multiplication is performed modulo 2n where n is the bit length of hash.</a:t>
            </a:r>
          </a:p>
          <a:p>
            <a:r>
              <a:rPr lang="en-US" sz="1200" b="1" dirty="0"/>
              <a:t>The </a:t>
            </a:r>
            <a:r>
              <a:rPr lang="en-US" sz="1200" b="1" dirty="0" err="1"/>
              <a:t>xor</a:t>
            </a:r>
            <a:r>
              <a:rPr lang="en-US" sz="1200" b="1" dirty="0"/>
              <a:t> is performed on the low order octet (8 bits) of hash.</a:t>
            </a:r>
          </a:p>
          <a:p>
            <a:r>
              <a:rPr lang="en-US" sz="1200" b="1" dirty="0"/>
              <a:t>The </a:t>
            </a:r>
            <a:r>
              <a:rPr lang="en-US" sz="1200" b="1" dirty="0" err="1"/>
              <a:t>FNV_prime</a:t>
            </a:r>
            <a:r>
              <a:rPr lang="en-US" sz="1200" b="1" dirty="0"/>
              <a:t> is dependent on n, the size of the hash:</a:t>
            </a:r>
          </a:p>
          <a:p>
            <a:r>
              <a:rPr lang="en-US" sz="1200" b="1" dirty="0"/>
              <a:t>32 bit </a:t>
            </a:r>
            <a:r>
              <a:rPr lang="en-US" sz="1200" b="1" dirty="0" err="1"/>
              <a:t>FNV_prime</a:t>
            </a:r>
            <a:r>
              <a:rPr lang="en-US" sz="1200" b="1" dirty="0"/>
              <a:t> = 224 + 28 + 0x93 = 16777619</a:t>
            </a:r>
          </a:p>
          <a:p>
            <a:endParaRPr lang="en-US" sz="1200" b="1" dirty="0"/>
          </a:p>
          <a:p>
            <a:r>
              <a:rPr lang="en-US" sz="1200" b="1" dirty="0"/>
              <a:t>64 bit </a:t>
            </a:r>
            <a:r>
              <a:rPr lang="en-US" sz="1200" b="1" dirty="0" err="1"/>
              <a:t>FNV_prime</a:t>
            </a:r>
            <a:r>
              <a:rPr lang="en-US" sz="1200" b="1" dirty="0"/>
              <a:t> = 240 + 28 + 0xb3 = 1099511628211</a:t>
            </a:r>
          </a:p>
          <a:p>
            <a:endParaRPr lang="en-US" sz="1200" b="1" dirty="0"/>
          </a:p>
          <a:p>
            <a:r>
              <a:rPr lang="en-US" sz="1200" b="1" dirty="0"/>
              <a:t>128 bit </a:t>
            </a:r>
            <a:r>
              <a:rPr lang="en-US" sz="1200" b="1" dirty="0" err="1"/>
              <a:t>FNV_prime</a:t>
            </a:r>
            <a:r>
              <a:rPr lang="en-US" sz="1200" b="1" dirty="0"/>
              <a:t> = 288 + 28 + 0x3b = 309485009821345068724781371</a:t>
            </a:r>
          </a:p>
          <a:p>
            <a:endParaRPr lang="en-US" sz="1200" b="1" dirty="0"/>
          </a:p>
          <a:p>
            <a:r>
              <a:rPr lang="en-US" sz="1200" b="1" dirty="0"/>
              <a:t>256 bit </a:t>
            </a:r>
            <a:r>
              <a:rPr lang="en-US" sz="1200" b="1" dirty="0" err="1"/>
              <a:t>FNV_prime</a:t>
            </a:r>
            <a:r>
              <a:rPr lang="en-US" sz="1200" b="1" dirty="0"/>
              <a:t> = 2168 + 28 + 0x63 = 374144419156711147060143317175368453031918731002211</a:t>
            </a:r>
          </a:p>
          <a:p>
            <a:endParaRPr lang="en-US" sz="1200" b="1" dirty="0"/>
          </a:p>
          <a:p>
            <a:r>
              <a:rPr lang="en-US" sz="1200" b="1" dirty="0"/>
              <a:t>512 bit </a:t>
            </a:r>
            <a:r>
              <a:rPr lang="en-US" sz="1200" b="1" dirty="0" err="1"/>
              <a:t>FNV_prime</a:t>
            </a:r>
            <a:r>
              <a:rPr lang="en-US" sz="1200" b="1" dirty="0"/>
              <a:t> = 2344 + 28 + 0x57 = </a:t>
            </a:r>
          </a:p>
          <a:p>
            <a:r>
              <a:rPr lang="en-US" sz="1200" b="1" dirty="0"/>
              <a:t>35835915874844867368919076489095108449946327955754392558399825615420669938882575</a:t>
            </a:r>
          </a:p>
          <a:p>
            <a:r>
              <a:rPr lang="en-US" sz="1200" b="1" dirty="0"/>
              <a:t>126094039892345713852759</a:t>
            </a:r>
          </a:p>
          <a:p>
            <a:r>
              <a:rPr lang="en-US" sz="1200" b="1" dirty="0"/>
              <a:t>Part of the magic of FNV is the selection of the </a:t>
            </a:r>
            <a:r>
              <a:rPr lang="en-US" sz="1200" b="1" dirty="0" err="1"/>
              <a:t>FNV_prime</a:t>
            </a:r>
            <a:r>
              <a:rPr lang="en-US" sz="1200" b="1" dirty="0"/>
              <a:t> for a given sized unsigned integer. Some primes do hash better than other primes for a given integer size.</a:t>
            </a:r>
          </a:p>
          <a:p>
            <a:endParaRPr lang="en-US" sz="1200" b="1" dirty="0"/>
          </a:p>
          <a:p>
            <a:r>
              <a:rPr lang="en-US" sz="1200" b="1" dirty="0"/>
              <a:t>The </a:t>
            </a:r>
            <a:r>
              <a:rPr lang="en-US" sz="1200" b="1" dirty="0" err="1"/>
              <a:t>offset_basis</a:t>
            </a:r>
            <a:r>
              <a:rPr lang="en-US" sz="1200" b="1" dirty="0"/>
              <a:t> for FNV-1 is dependent on n, the size of the hash:</a:t>
            </a:r>
          </a:p>
          <a:p>
            <a:r>
              <a:rPr lang="en-US" sz="1200" b="1" dirty="0"/>
              <a:t>32 bit </a:t>
            </a:r>
            <a:r>
              <a:rPr lang="en-US" sz="1200" b="1" dirty="0" err="1"/>
              <a:t>offset_basis</a:t>
            </a:r>
            <a:r>
              <a:rPr lang="en-US" sz="1200" b="1" dirty="0"/>
              <a:t> = 2166136261</a:t>
            </a:r>
          </a:p>
          <a:p>
            <a:endParaRPr lang="en-US" sz="1200" b="1" dirty="0"/>
          </a:p>
          <a:p>
            <a:r>
              <a:rPr lang="en-US" sz="1200" b="1" dirty="0"/>
              <a:t>64 bit </a:t>
            </a:r>
            <a:r>
              <a:rPr lang="en-US" sz="1200" b="1" dirty="0" err="1"/>
              <a:t>offset_basis</a:t>
            </a:r>
            <a:r>
              <a:rPr lang="en-US" sz="1200" b="1" dirty="0"/>
              <a:t> = 14695981039346656037</a:t>
            </a:r>
          </a:p>
          <a:p>
            <a:endParaRPr lang="en-US" sz="1200" b="1" dirty="0"/>
          </a:p>
          <a:p>
            <a:r>
              <a:rPr lang="en-US" sz="1200" b="1" dirty="0"/>
              <a:t>128 bit </a:t>
            </a:r>
            <a:r>
              <a:rPr lang="en-US" sz="1200" b="1" dirty="0" err="1"/>
              <a:t>offset_basis</a:t>
            </a:r>
            <a:r>
              <a:rPr lang="en-US" sz="1200" b="1" dirty="0"/>
              <a:t> = 144066263297769815596495629667062367629</a:t>
            </a:r>
          </a:p>
          <a:p>
            <a:endParaRPr lang="en-US" sz="1200" b="1" dirty="0"/>
          </a:p>
          <a:p>
            <a:r>
              <a:rPr lang="en-US" sz="1200" b="1" dirty="0"/>
              <a:t>256 bit </a:t>
            </a:r>
            <a:r>
              <a:rPr lang="en-US" sz="1200" b="1" dirty="0" err="1"/>
              <a:t>offset_basis</a:t>
            </a:r>
            <a:r>
              <a:rPr lang="en-US" sz="1200" b="1" dirty="0"/>
              <a:t> = </a:t>
            </a:r>
          </a:p>
          <a:p>
            <a:r>
              <a:rPr lang="en-US" sz="1200" b="1" dirty="0"/>
              <a:t>100029257958052580907070968620625704837092796014241193945225284501741471925557</a:t>
            </a:r>
          </a:p>
          <a:p>
            <a:endParaRPr lang="en-US" sz="1200" b="1" dirty="0"/>
          </a:p>
          <a:p>
            <a:r>
              <a:rPr lang="en-US" sz="1200" b="1" dirty="0"/>
              <a:t>512 bit </a:t>
            </a:r>
            <a:r>
              <a:rPr lang="en-US" sz="1200" b="1" dirty="0" err="1"/>
              <a:t>offset_basis</a:t>
            </a:r>
            <a:r>
              <a:rPr lang="en-US" sz="1200" b="1" dirty="0"/>
              <a:t> = </a:t>
            </a:r>
          </a:p>
          <a:p>
            <a:r>
              <a:rPr lang="en-US" sz="1200" b="1" dirty="0"/>
              <a:t>96593031294966694980094354007163104660904187456726378961083743294344626579945829</a:t>
            </a:r>
          </a:p>
          <a:p>
            <a:r>
              <a:rPr lang="en-US" sz="1200" b="1" dirty="0"/>
              <a:t>32197716438449813051892206539805784495328239340083876191928701583869517785</a:t>
            </a:r>
          </a:p>
        </p:txBody>
      </p:sp>
      <p:sp>
        <p:nvSpPr>
          <p:cNvPr id="7" name="Rectangle 6"/>
          <p:cNvSpPr/>
          <p:nvPr/>
        </p:nvSpPr>
        <p:spPr>
          <a:xfrm>
            <a:off x="152400" y="6535043"/>
            <a:ext cx="6553200" cy="246221"/>
          </a:xfrm>
          <a:prstGeom prst="rect">
            <a:avLst/>
          </a:prstGeom>
        </p:spPr>
        <p:txBody>
          <a:bodyPr wrap="square">
            <a:spAutoFit/>
          </a:bodyPr>
          <a:lstStyle/>
          <a:p>
            <a:r>
              <a:rPr lang="en-US" sz="1000" b="1" dirty="0"/>
              <a:t>http://www.isthe.com/chongo/tech/comp/fnv/index.html#FNV-1a</a:t>
            </a:r>
          </a:p>
        </p:txBody>
      </p:sp>
    </p:spTree>
    <p:extLst>
      <p:ext uri="{BB962C8B-B14F-4D97-AF65-F5344CB8AC3E}">
        <p14:creationId xmlns:p14="http://schemas.microsoft.com/office/powerpoint/2010/main" val="292752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Privacy and Anonymization</a:t>
            </a:r>
          </a:p>
        </p:txBody>
      </p:sp>
      <p:sp>
        <p:nvSpPr>
          <p:cNvPr id="3" name="Content Placeholder 2"/>
          <p:cNvSpPr>
            <a:spLocks noGrp="1"/>
          </p:cNvSpPr>
          <p:nvPr>
            <p:ph idx="1"/>
          </p:nvPr>
        </p:nvSpPr>
        <p:spPr/>
        <p:txBody>
          <a:bodyPr/>
          <a:lstStyle/>
          <a:p>
            <a:r>
              <a:rPr lang="en-US" dirty="0"/>
              <a:t>What is a decent definition of Data Privacy?</a:t>
            </a:r>
          </a:p>
        </p:txBody>
      </p:sp>
    </p:spTree>
    <p:extLst>
      <p:ext uri="{BB962C8B-B14F-4D97-AF65-F5344CB8AC3E}">
        <p14:creationId xmlns:p14="http://schemas.microsoft.com/office/powerpoint/2010/main" val="1990722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5BDAE-6A75-45A9-8B43-E6A7E1BC1E7C}"/>
              </a:ext>
            </a:extLst>
          </p:cNvPr>
          <p:cNvSpPr>
            <a:spLocks noGrp="1"/>
          </p:cNvSpPr>
          <p:nvPr>
            <p:ph type="title"/>
          </p:nvPr>
        </p:nvSpPr>
        <p:spPr/>
        <p:txBody>
          <a:bodyPr/>
          <a:lstStyle/>
          <a:p>
            <a:r>
              <a:rPr lang="en-US" dirty="0"/>
              <a:t>Formats for Team Project Talks</a:t>
            </a:r>
          </a:p>
        </p:txBody>
      </p:sp>
      <p:sp>
        <p:nvSpPr>
          <p:cNvPr id="3" name="Content Placeholder 2">
            <a:extLst>
              <a:ext uri="{FF2B5EF4-FFF2-40B4-BE49-F238E27FC236}">
                <a16:creationId xmlns:a16="http://schemas.microsoft.com/office/drawing/2014/main" id="{F539C1AF-9373-481B-A566-E78E66458578}"/>
              </a:ext>
            </a:extLst>
          </p:cNvPr>
          <p:cNvSpPr>
            <a:spLocks noGrp="1"/>
          </p:cNvSpPr>
          <p:nvPr>
            <p:ph idx="1"/>
          </p:nvPr>
        </p:nvSpPr>
        <p:spPr/>
        <p:txBody>
          <a:bodyPr>
            <a:normAutofit fontScale="62500" lnSpcReduction="20000"/>
          </a:bodyPr>
          <a:lstStyle/>
          <a:p>
            <a:r>
              <a:rPr lang="en-US" b="1" dirty="0">
                <a:latin typeface="Arial" panose="020B0604020202020204" pitchFamily="34" charset="0"/>
                <a:cs typeface="Arial" panose="020B0604020202020204" pitchFamily="34" charset="0"/>
              </a:rPr>
              <a:t>​No template - use the format that expresses your project the best, but in general there should be:</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Introduction (including goals)</a:t>
            </a:r>
          </a:p>
          <a:p>
            <a:r>
              <a:rPr lang="en-US" b="1" dirty="0">
                <a:latin typeface="Arial" panose="020B0604020202020204" pitchFamily="34" charset="0"/>
                <a:cs typeface="Arial" panose="020B0604020202020204" pitchFamily="34" charset="0"/>
              </a:rPr>
              <a:t>Data and Data Preparation</a:t>
            </a:r>
          </a:p>
          <a:p>
            <a:r>
              <a:rPr lang="en-US" b="1" dirty="0">
                <a:latin typeface="Arial" panose="020B0604020202020204" pitchFamily="34" charset="0"/>
                <a:cs typeface="Arial" panose="020B0604020202020204" pitchFamily="34" charset="0"/>
              </a:rPr>
              <a:t>Analysis</a:t>
            </a:r>
          </a:p>
          <a:p>
            <a:r>
              <a:rPr lang="en-US" b="1" dirty="0">
                <a:latin typeface="Arial" panose="020B0604020202020204" pitchFamily="34" charset="0"/>
                <a:cs typeface="Arial" panose="020B0604020202020204" pitchFamily="34" charset="0"/>
              </a:rPr>
              <a:t>Results</a:t>
            </a:r>
          </a:p>
          <a:p>
            <a:r>
              <a:rPr lang="en-US" b="1" dirty="0">
                <a:latin typeface="Arial" panose="020B0604020202020204" pitchFamily="34" charset="0"/>
                <a:cs typeface="Arial" panose="020B0604020202020204" pitchFamily="34" charset="0"/>
              </a:rPr>
              <a:t>Performance Measurements</a:t>
            </a:r>
          </a:p>
          <a:p>
            <a:r>
              <a:rPr lang="en-US" b="1" dirty="0">
                <a:latin typeface="Arial" panose="020B0604020202020204" pitchFamily="34" charset="0"/>
                <a:cs typeface="Arial" panose="020B0604020202020204" pitchFamily="34" charset="0"/>
              </a:rPr>
              <a:t>Conclusion</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Talks should be about 5 minutes per individual (maybe 3 slides per person unless you are a practiced speaker). </a:t>
            </a:r>
          </a:p>
          <a:p>
            <a:r>
              <a:rPr lang="en-US" b="1" dirty="0">
                <a:latin typeface="Arial" panose="020B0604020202020204" pitchFamily="34" charset="0"/>
                <a:cs typeface="Arial" panose="020B0604020202020204" pitchFamily="34" charset="0"/>
              </a:rPr>
              <a:t>Speak to the class, as opposed to only me, and look at them.</a:t>
            </a:r>
          </a:p>
          <a:p>
            <a:r>
              <a:rPr lang="en-US" b="1" dirty="0">
                <a:latin typeface="Arial" panose="020B0604020202020204" pitchFamily="34" charset="0"/>
                <a:cs typeface="Arial" panose="020B0604020202020204" pitchFamily="34" charset="0"/>
              </a:rPr>
              <a:t>Can defer some things to report.</a:t>
            </a:r>
          </a:p>
        </p:txBody>
      </p:sp>
      <p:sp>
        <p:nvSpPr>
          <p:cNvPr id="4" name="Footer Placeholder 3">
            <a:extLst>
              <a:ext uri="{FF2B5EF4-FFF2-40B4-BE49-F238E27FC236}">
                <a16:creationId xmlns:a16="http://schemas.microsoft.com/office/drawing/2014/main" id="{D797BB75-62C2-46C9-86BD-570D0B9A13D9}"/>
              </a:ext>
            </a:extLst>
          </p:cNvPr>
          <p:cNvSpPr>
            <a:spLocks noGrp="1"/>
          </p:cNvSpPr>
          <p:nvPr>
            <p:ph type="ftr" sz="quarter" idx="11"/>
          </p:nvPr>
        </p:nvSpPr>
        <p:spPr/>
        <p:txBody>
          <a:bodyPr/>
          <a:lstStyle/>
          <a:p>
            <a:r>
              <a:rPr lang="en-US"/>
              <a:t>DGB 5/2013</a:t>
            </a:r>
          </a:p>
        </p:txBody>
      </p:sp>
      <p:sp>
        <p:nvSpPr>
          <p:cNvPr id="5" name="Slide Number Placeholder 4">
            <a:extLst>
              <a:ext uri="{FF2B5EF4-FFF2-40B4-BE49-F238E27FC236}">
                <a16:creationId xmlns:a16="http://schemas.microsoft.com/office/drawing/2014/main" id="{C040CA9A-4140-47F3-942B-068A8C0AF589}"/>
              </a:ext>
            </a:extLst>
          </p:cNvPr>
          <p:cNvSpPr>
            <a:spLocks noGrp="1"/>
          </p:cNvSpPr>
          <p:nvPr>
            <p:ph type="sldNum" sz="quarter" idx="12"/>
          </p:nvPr>
        </p:nvSpPr>
        <p:spPr/>
        <p:txBody>
          <a:bodyPr/>
          <a:lstStyle/>
          <a:p>
            <a:fld id="{B94A0634-974A-46A7-B268-05D2A189DA49}" type="slidenum">
              <a:rPr lang="en-US" smtClean="0"/>
              <a:t>4</a:t>
            </a:fld>
            <a:endParaRPr lang="en-US"/>
          </a:p>
        </p:txBody>
      </p:sp>
    </p:spTree>
    <p:extLst>
      <p:ext uri="{BB962C8B-B14F-4D97-AF65-F5344CB8AC3E}">
        <p14:creationId xmlns:p14="http://schemas.microsoft.com/office/powerpoint/2010/main" val="1521580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Privacy and Anonymization</a:t>
            </a:r>
          </a:p>
        </p:txBody>
      </p:sp>
      <p:sp>
        <p:nvSpPr>
          <p:cNvPr id="3" name="Content Placeholder 2"/>
          <p:cNvSpPr>
            <a:spLocks noGrp="1"/>
          </p:cNvSpPr>
          <p:nvPr>
            <p:ph idx="1"/>
          </p:nvPr>
        </p:nvSpPr>
        <p:spPr/>
        <p:txBody>
          <a:bodyPr/>
          <a:lstStyle/>
          <a:p>
            <a:r>
              <a:rPr lang="en-US" dirty="0"/>
              <a:t>What is a decent definition of Data Privacy?</a:t>
            </a:r>
          </a:p>
          <a:p>
            <a:pPr lvl="1"/>
            <a:r>
              <a:rPr lang="en-US" dirty="0"/>
              <a:t>Selective Revelation?</a:t>
            </a:r>
          </a:p>
          <a:p>
            <a:pPr lvl="1"/>
            <a:r>
              <a:rPr lang="en-US" dirty="0"/>
              <a:t>Confidentiality?</a:t>
            </a:r>
          </a:p>
          <a:p>
            <a:pPr lvl="1"/>
            <a:r>
              <a:rPr lang="en-US" dirty="0"/>
              <a:t>(</a:t>
            </a:r>
            <a:r>
              <a:rPr lang="en-US" sz="2000" b="1" dirty="0" err="1"/>
              <a:t>Whatis</a:t>
            </a:r>
            <a:r>
              <a:rPr lang="en-US" dirty="0"/>
              <a:t>) </a:t>
            </a:r>
            <a:r>
              <a:rPr lang="en-US" sz="2000" b="1" dirty="0"/>
              <a:t>Data privacy, also called information privacy, is the aspect of information technology (</a:t>
            </a:r>
            <a:r>
              <a:rPr lang="en-US" sz="2000" b="1" u="sng" dirty="0">
                <a:hlinkClick r:id="rId2"/>
              </a:rPr>
              <a:t>IT</a:t>
            </a:r>
            <a:r>
              <a:rPr lang="en-US" sz="2000" b="1" dirty="0"/>
              <a:t>) that deals with the ability an organization or individual has to determine what data in a computer system can be shared with third parties</a:t>
            </a:r>
          </a:p>
          <a:p>
            <a:pPr lvl="1"/>
            <a:r>
              <a:rPr lang="en-US" sz="2000" b="1" dirty="0"/>
              <a:t>(Wikipedia) Information privacy</a:t>
            </a:r>
            <a:r>
              <a:rPr lang="en-US" sz="2000" dirty="0"/>
              <a:t>, or </a:t>
            </a:r>
            <a:r>
              <a:rPr lang="en-US" sz="2000" b="1" dirty="0"/>
              <a:t>data privacy (or data protection)</a:t>
            </a:r>
            <a:r>
              <a:rPr lang="en-US" sz="2000" dirty="0"/>
              <a:t>, </a:t>
            </a:r>
            <a:r>
              <a:rPr lang="en-US" sz="2000" b="1" dirty="0"/>
              <a:t>is the relationship between collection and dissemination of </a:t>
            </a:r>
            <a:r>
              <a:rPr lang="en-US" sz="2000" b="1" dirty="0">
                <a:hlinkClick r:id="rId3" tooltip="Data"/>
              </a:rPr>
              <a:t>data</a:t>
            </a:r>
            <a:r>
              <a:rPr lang="en-US" sz="2000" b="1" dirty="0"/>
              <a:t>, </a:t>
            </a:r>
            <a:r>
              <a:rPr lang="en-US" sz="2000" b="1" dirty="0">
                <a:hlinkClick r:id="rId4" tooltip="Technology"/>
              </a:rPr>
              <a:t>technology</a:t>
            </a:r>
            <a:r>
              <a:rPr lang="en-US" sz="2000" b="1" dirty="0"/>
              <a:t>, the public </a:t>
            </a:r>
            <a:r>
              <a:rPr lang="en-US" sz="2000" b="1" dirty="0">
                <a:hlinkClick r:id="rId5" tooltip="Expectation of privacy"/>
              </a:rPr>
              <a:t>expectation of privacy</a:t>
            </a:r>
            <a:r>
              <a:rPr lang="en-US" sz="2000" b="1" dirty="0"/>
              <a:t>, and the </a:t>
            </a:r>
            <a:r>
              <a:rPr lang="en-US" sz="2000" b="1" dirty="0">
                <a:hlinkClick r:id="rId6" tooltip="Legal"/>
              </a:rPr>
              <a:t>legal</a:t>
            </a:r>
            <a:r>
              <a:rPr lang="en-US" sz="2000" b="1" dirty="0"/>
              <a:t> and </a:t>
            </a:r>
            <a:r>
              <a:rPr lang="en-US" sz="2000" b="1" dirty="0">
                <a:hlinkClick r:id="rId7" tooltip="Political"/>
              </a:rPr>
              <a:t>political</a:t>
            </a:r>
            <a:r>
              <a:rPr lang="en-US" sz="2000" b="1" dirty="0"/>
              <a:t> issues surrounding them</a:t>
            </a:r>
          </a:p>
        </p:txBody>
      </p:sp>
    </p:spTree>
    <p:extLst>
      <p:ext uri="{BB962C8B-B14F-4D97-AF65-F5344CB8AC3E}">
        <p14:creationId xmlns:p14="http://schemas.microsoft.com/office/powerpoint/2010/main" val="1858999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Privacy and Anonymization</a:t>
            </a:r>
          </a:p>
        </p:txBody>
      </p:sp>
      <p:sp>
        <p:nvSpPr>
          <p:cNvPr id="3" name="Content Placeholder 2"/>
          <p:cNvSpPr>
            <a:spLocks noGrp="1"/>
          </p:cNvSpPr>
          <p:nvPr>
            <p:ph idx="1"/>
          </p:nvPr>
        </p:nvSpPr>
        <p:spPr/>
        <p:txBody>
          <a:bodyPr/>
          <a:lstStyle/>
          <a:p>
            <a:r>
              <a:rPr lang="en-US" dirty="0"/>
              <a:t>What are the strengths and weaknesses of the definitions on the previous slide?</a:t>
            </a:r>
          </a:p>
        </p:txBody>
      </p:sp>
    </p:spTree>
    <p:extLst>
      <p:ext uri="{BB962C8B-B14F-4D97-AF65-F5344CB8AC3E}">
        <p14:creationId xmlns:p14="http://schemas.microsoft.com/office/powerpoint/2010/main" val="1858999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Privacy and Anonymization</a:t>
            </a:r>
          </a:p>
        </p:txBody>
      </p:sp>
      <p:sp>
        <p:nvSpPr>
          <p:cNvPr id="3" name="Content Placeholder 2"/>
          <p:cNvSpPr>
            <a:spLocks noGrp="1"/>
          </p:cNvSpPr>
          <p:nvPr>
            <p:ph idx="1"/>
          </p:nvPr>
        </p:nvSpPr>
        <p:spPr/>
        <p:txBody>
          <a:bodyPr>
            <a:normAutofit lnSpcReduction="10000"/>
          </a:bodyPr>
          <a:lstStyle/>
          <a:p>
            <a:r>
              <a:rPr lang="en-US" dirty="0"/>
              <a:t>Some important terms:</a:t>
            </a:r>
          </a:p>
          <a:p>
            <a:pPr lvl="1"/>
            <a:r>
              <a:rPr lang="en-US" dirty="0"/>
              <a:t>PII: Personally Identifiable Information</a:t>
            </a:r>
          </a:p>
          <a:p>
            <a:pPr lvl="1"/>
            <a:r>
              <a:rPr lang="en-US" dirty="0"/>
              <a:t>Anonymization:  The result of “processing personal data in order to irreversibly prevent identification” (Article 29 Data Protection Working Party)</a:t>
            </a:r>
          </a:p>
          <a:p>
            <a:pPr lvl="1"/>
            <a:r>
              <a:rPr lang="en-US" dirty="0" err="1"/>
              <a:t>Pseudonymization</a:t>
            </a:r>
            <a:r>
              <a:rPr lang="en-US" dirty="0"/>
              <a:t>:  </a:t>
            </a:r>
          </a:p>
          <a:p>
            <a:pPr lvl="1"/>
            <a:r>
              <a:rPr lang="en-US" dirty="0"/>
              <a:t>SPI:  Sensitive Personal Information</a:t>
            </a:r>
          </a:p>
          <a:p>
            <a:pPr lvl="1"/>
            <a:r>
              <a:rPr lang="en-US" dirty="0"/>
              <a:t>Attacker:  Third party, neither owner or user, accessing records intentionally or accidentally.</a:t>
            </a:r>
          </a:p>
        </p:txBody>
      </p:sp>
    </p:spTree>
    <p:extLst>
      <p:ext uri="{BB962C8B-B14F-4D97-AF65-F5344CB8AC3E}">
        <p14:creationId xmlns:p14="http://schemas.microsoft.com/office/powerpoint/2010/main" val="1943517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
            <a:ext cx="8505825" cy="578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900" y="5524500"/>
            <a:ext cx="1457325" cy="97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749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Privacy – China</a:t>
            </a:r>
            <a:br>
              <a:rPr lang="en-US" dirty="0"/>
            </a:br>
            <a:r>
              <a:rPr lang="en-US" sz="2200" b="1" dirty="0">
                <a:hlinkClick r:id="rId2"/>
              </a:rPr>
              <a:t>http://us.practicallaw.com/4-519-9017#a317009</a:t>
            </a:r>
            <a:r>
              <a:rPr lang="en-US" sz="2200" b="1" dirty="0"/>
              <a:t> </a:t>
            </a:r>
          </a:p>
        </p:txBody>
      </p:sp>
      <p:sp>
        <p:nvSpPr>
          <p:cNvPr id="3" name="TextBox 2"/>
          <p:cNvSpPr txBox="1"/>
          <p:nvPr/>
        </p:nvSpPr>
        <p:spPr>
          <a:xfrm>
            <a:off x="457200" y="1981200"/>
            <a:ext cx="8153400" cy="4247317"/>
          </a:xfrm>
          <a:prstGeom prst="rect">
            <a:avLst/>
          </a:prstGeom>
          <a:noFill/>
        </p:spPr>
        <p:txBody>
          <a:bodyPr wrap="square" rtlCol="0">
            <a:spAutoFit/>
          </a:bodyPr>
          <a:lstStyle/>
          <a:p>
            <a:pPr marL="285750" indent="-285750">
              <a:buFont typeface="Arial" panose="020B0604020202020204" pitchFamily="34" charset="0"/>
              <a:buChar char="•"/>
            </a:pPr>
            <a:r>
              <a:rPr lang="en-US" b="1" dirty="0"/>
              <a:t>CHINA:  Ministry of  Industry and Information Technology</a:t>
            </a:r>
          </a:p>
          <a:p>
            <a:pPr marL="742950" lvl="1" indent="-285750">
              <a:buFont typeface="Arial" panose="020B0604020202020204" pitchFamily="34" charset="0"/>
              <a:buChar char="•"/>
            </a:pPr>
            <a:r>
              <a:rPr lang="en-US" b="1" dirty="0"/>
              <a:t>In summary, the EU model of personal data protection law does not yet exist in the People's Republic of China. China has not enacted a single piece of legislation that specifically addresses the collection, storage, transmission and operation of personal information. China also has not entered into any treaty with the EU or any sovereignty similar to the EU-US safe </a:t>
            </a:r>
            <a:r>
              <a:rPr lang="en-US" b="1" dirty="0" err="1"/>
              <a:t>harbour</a:t>
            </a:r>
            <a:r>
              <a:rPr lang="en-US" b="1" dirty="0"/>
              <a:t> framework.  However, the Civil Code and Tort Liability Law provide legal recourse for infringement of rights to privacy. There are also a few provisions in the PRC laws and regulations. These generally address the protection of personal information, typically regulating a specific industrial sector (for example, the telecommunication sector) or relate to certain information of a specific nature (for example, individual financial credit information, consumer information, population health information and medical records).</a:t>
            </a:r>
          </a:p>
          <a:p>
            <a:endParaRPr lang="en-US" b="1" dirty="0"/>
          </a:p>
        </p:txBody>
      </p:sp>
    </p:spTree>
    <p:extLst>
      <p:ext uri="{BB962C8B-B14F-4D97-AF65-F5344CB8AC3E}">
        <p14:creationId xmlns:p14="http://schemas.microsoft.com/office/powerpoint/2010/main" val="3699425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34400" cy="1143000"/>
          </a:xfrm>
        </p:spPr>
        <p:txBody>
          <a:bodyPr>
            <a:normAutofit fontScale="90000"/>
          </a:bodyPr>
          <a:lstStyle/>
          <a:p>
            <a:r>
              <a:rPr lang="en-US" dirty="0"/>
              <a:t>Data Privacy – India</a:t>
            </a:r>
            <a:br>
              <a:rPr lang="en-US" dirty="0"/>
            </a:br>
            <a:r>
              <a:rPr lang="en-US" sz="2200" b="1" dirty="0">
                <a:hlinkClick r:id="rId2"/>
              </a:rPr>
              <a:t>http://us.practicallaw.com/1-505-9607?q=Data+Protection+in+India#a588017</a:t>
            </a:r>
            <a:r>
              <a:rPr lang="en-US" sz="2200" b="1" dirty="0"/>
              <a:t> </a:t>
            </a:r>
          </a:p>
        </p:txBody>
      </p:sp>
      <p:sp>
        <p:nvSpPr>
          <p:cNvPr id="3" name="TextBox 2"/>
          <p:cNvSpPr txBox="1"/>
          <p:nvPr/>
        </p:nvSpPr>
        <p:spPr>
          <a:xfrm>
            <a:off x="457200" y="1981200"/>
            <a:ext cx="8153400" cy="4278094"/>
          </a:xfrm>
          <a:prstGeom prst="rect">
            <a:avLst/>
          </a:prstGeom>
          <a:noFill/>
        </p:spPr>
        <p:txBody>
          <a:bodyPr wrap="square" rtlCol="0">
            <a:spAutoFit/>
          </a:bodyPr>
          <a:lstStyle/>
          <a:p>
            <a:pPr marL="285750" indent="-285750">
              <a:buFont typeface="Arial" panose="020B0604020202020204" pitchFamily="34" charset="0"/>
              <a:buChar char="•"/>
            </a:pPr>
            <a:r>
              <a:rPr lang="en-US" sz="1600" b="1" dirty="0"/>
              <a:t>INDIA:  Information Technology Act 2000 (IT Act).</a:t>
            </a:r>
          </a:p>
          <a:p>
            <a:pPr marL="742950" lvl="1" indent="-285750">
              <a:buFont typeface="Arial" panose="020B0604020202020204" pitchFamily="34" charset="0"/>
              <a:buChar char="•"/>
            </a:pPr>
            <a:r>
              <a:rPr lang="en-US" sz="1600" b="1" dirty="0"/>
              <a:t>Data controllers have the following main obligations to ensure data is processed properly:</a:t>
            </a:r>
          </a:p>
          <a:p>
            <a:pPr marL="742950" lvl="1" indent="-285750">
              <a:buFont typeface="Arial" panose="020B0604020202020204" pitchFamily="34" charset="0"/>
              <a:buChar char="•"/>
            </a:pPr>
            <a:r>
              <a:rPr lang="en-US" sz="1600" b="1" dirty="0"/>
              <a:t>Privacy policy. Every data controller that deals with sensitive personal data or information (SPDI) must have a privacy policy, and publish such policy on its website. The privacy policy must describe the type of information collected, the purpose of use of the information, to whom or how the information can be disclosed and the reasonable security practices and procedures followed to safeguard the information. A data controller must also appoint a grievance officer, whose name and contact details must be published on its website. The grievance officer must act on any complaint within 30 days of receiving the complaint.</a:t>
            </a:r>
          </a:p>
          <a:p>
            <a:pPr marL="742950" lvl="1" indent="-285750">
              <a:buFont typeface="Arial" panose="020B0604020202020204" pitchFamily="34" charset="0"/>
              <a:buChar char="•"/>
            </a:pPr>
            <a:r>
              <a:rPr lang="en-US" sz="1600" b="1" dirty="0"/>
              <a:t>Consent and notification. A data controller cannot collect SPDI unless it obtains the prior consent of the data subject. A business must also, before collecting the information, give the data subject the option not to provide such information. If this is the case, the business has the option to cease providing goods and services for which the information is sought. A business must also ensure that the data subject is aware:</a:t>
            </a:r>
          </a:p>
        </p:txBody>
      </p:sp>
    </p:spTree>
    <p:extLst>
      <p:ext uri="{BB962C8B-B14F-4D97-AF65-F5344CB8AC3E}">
        <p14:creationId xmlns:p14="http://schemas.microsoft.com/office/powerpoint/2010/main" val="1295102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Privacy</a:t>
            </a:r>
          </a:p>
        </p:txBody>
      </p:sp>
      <p:sp>
        <p:nvSpPr>
          <p:cNvPr id="3" name="Content Placeholder 2"/>
          <p:cNvSpPr>
            <a:spLocks noGrp="1"/>
          </p:cNvSpPr>
          <p:nvPr>
            <p:ph idx="1"/>
          </p:nvPr>
        </p:nvSpPr>
        <p:spPr>
          <a:xfrm>
            <a:off x="457200" y="1600200"/>
            <a:ext cx="8534400" cy="4525963"/>
          </a:xfrm>
        </p:spPr>
        <p:txBody>
          <a:bodyPr>
            <a:normAutofit fontScale="70000" lnSpcReduction="20000"/>
          </a:bodyPr>
          <a:lstStyle/>
          <a:p>
            <a:r>
              <a:rPr lang="en-US" dirty="0"/>
              <a:t>Privacy Policy</a:t>
            </a:r>
          </a:p>
          <a:p>
            <a:pPr lvl="1"/>
            <a:r>
              <a:rPr lang="en-US" sz="2000" dirty="0">
                <a:hlinkClick r:id="rId2"/>
              </a:rPr>
              <a:t>http://www.att.com/gen/privacy-policy?pid=2506</a:t>
            </a:r>
            <a:endParaRPr lang="en-US" sz="2000" dirty="0"/>
          </a:p>
          <a:p>
            <a:pPr lvl="1"/>
            <a:r>
              <a:rPr lang="en-US" sz="2000" dirty="0">
                <a:hlinkClick r:id="rId3"/>
              </a:rPr>
              <a:t>http://info.yahoo.com/privacy/us/yahoo/mail/ymail/details.html</a:t>
            </a:r>
            <a:endParaRPr lang="en-US" sz="2000" dirty="0"/>
          </a:p>
          <a:p>
            <a:r>
              <a:rPr lang="en-US" dirty="0"/>
              <a:t>Third Parties</a:t>
            </a:r>
          </a:p>
          <a:p>
            <a:pPr lvl="1"/>
            <a:r>
              <a:rPr lang="en-US" sz="2000" dirty="0">
                <a:hlinkClick r:id="rId4"/>
              </a:rPr>
              <a:t>http://www.jpmorgan.com/pages/cookies</a:t>
            </a:r>
            <a:endParaRPr lang="en-US" sz="2000" dirty="0"/>
          </a:p>
          <a:p>
            <a:r>
              <a:rPr lang="en-US" dirty="0"/>
              <a:t>Review Boards</a:t>
            </a:r>
          </a:p>
          <a:p>
            <a:r>
              <a:rPr lang="en-US" dirty="0"/>
              <a:t>Opt in/ Opt out</a:t>
            </a:r>
          </a:p>
          <a:p>
            <a:r>
              <a:rPr lang="en-US"/>
              <a:t>Balkanization</a:t>
            </a:r>
            <a:endParaRPr lang="en-US" dirty="0"/>
          </a:p>
          <a:p>
            <a:r>
              <a:rPr lang="en-US" dirty="0"/>
              <a:t>Standards</a:t>
            </a:r>
          </a:p>
          <a:p>
            <a:pPr lvl="1"/>
            <a:r>
              <a:rPr lang="en-US" sz="2600" dirty="0">
                <a:hlinkClick r:id="rId5"/>
              </a:rPr>
              <a:t>http://www.hhs.gov/ocr/privacy/hipaa/understanding/summary/index.html</a:t>
            </a:r>
            <a:endParaRPr lang="en-US" sz="2600" dirty="0"/>
          </a:p>
          <a:p>
            <a:r>
              <a:rPr lang="en-US" dirty="0"/>
              <a:t>Aggregation, </a:t>
            </a:r>
            <a:r>
              <a:rPr lang="en-US" dirty="0" err="1"/>
              <a:t>Anonymization</a:t>
            </a:r>
            <a:r>
              <a:rPr lang="en-US" dirty="0"/>
              <a:t>, Authentication.</a:t>
            </a:r>
          </a:p>
          <a:p>
            <a:r>
              <a:rPr lang="en-US" dirty="0"/>
              <a:t>Location – Real Time Privacy</a:t>
            </a:r>
          </a:p>
          <a:p>
            <a:pPr lvl="1"/>
            <a:r>
              <a:rPr lang="en-US" sz="2000" dirty="0">
                <a:hlinkClick r:id="rId6"/>
              </a:rPr>
              <a:t>http://www.google.com/intl/en/policies/privacy/</a:t>
            </a:r>
            <a:endParaRPr lang="en-US" sz="2000" dirty="0"/>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46</a:t>
            </a:fld>
            <a:endParaRPr lang="en-US"/>
          </a:p>
        </p:txBody>
      </p:sp>
    </p:spTree>
    <p:extLst>
      <p:ext uri="{BB962C8B-B14F-4D97-AF65-F5344CB8AC3E}">
        <p14:creationId xmlns:p14="http://schemas.microsoft.com/office/powerpoint/2010/main" val="12865483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Anonymization</a:t>
            </a:r>
            <a:endParaRPr lang="en-US" dirty="0"/>
          </a:p>
        </p:txBody>
      </p:sp>
      <p:sp>
        <p:nvSpPr>
          <p:cNvPr id="3" name="Content Placeholder 2"/>
          <p:cNvSpPr>
            <a:spLocks noGrp="1"/>
          </p:cNvSpPr>
          <p:nvPr>
            <p:ph idx="1"/>
          </p:nvPr>
        </p:nvSpPr>
        <p:spPr/>
        <p:txBody>
          <a:bodyPr>
            <a:normAutofit lnSpcReduction="10000"/>
          </a:bodyPr>
          <a:lstStyle/>
          <a:p>
            <a:r>
              <a:rPr lang="en-US" dirty="0"/>
              <a:t>Data Set </a:t>
            </a:r>
            <a:r>
              <a:rPr lang="en-US" dirty="0" err="1"/>
              <a:t>Anonymization</a:t>
            </a:r>
            <a:r>
              <a:rPr lang="en-US" dirty="0"/>
              <a:t> Techniques:</a:t>
            </a:r>
          </a:p>
          <a:p>
            <a:pPr lvl="1"/>
            <a:r>
              <a:rPr lang="en-US" dirty="0"/>
              <a:t>Encryption</a:t>
            </a:r>
          </a:p>
          <a:p>
            <a:pPr lvl="1"/>
            <a:r>
              <a:rPr lang="en-US" dirty="0"/>
              <a:t>Substitution</a:t>
            </a:r>
          </a:p>
          <a:p>
            <a:pPr lvl="1"/>
            <a:r>
              <a:rPr lang="en-US" dirty="0"/>
              <a:t>Shuffling</a:t>
            </a:r>
          </a:p>
          <a:p>
            <a:pPr lvl="1"/>
            <a:r>
              <a:rPr lang="en-US" dirty="0"/>
              <a:t>Number and Data Variance</a:t>
            </a:r>
          </a:p>
          <a:p>
            <a:pPr lvl="1"/>
            <a:r>
              <a:rPr lang="en-US" dirty="0"/>
              <a:t>Nulling</a:t>
            </a:r>
          </a:p>
          <a:p>
            <a:pPr lvl="1"/>
            <a:r>
              <a:rPr lang="en-US" dirty="0"/>
              <a:t>Aggregation</a:t>
            </a:r>
          </a:p>
          <a:p>
            <a:r>
              <a:rPr lang="en-US" dirty="0"/>
              <a:t>Tools:  Anonymous Data 1.11 by Urban Software and </a:t>
            </a:r>
            <a:r>
              <a:rPr lang="en-US" dirty="0" err="1"/>
              <a:t>Anonimatron</a:t>
            </a:r>
            <a:r>
              <a:rPr lang="en-US" dirty="0"/>
              <a:t> </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47</a:t>
            </a:fld>
            <a:endParaRPr lang="en-US"/>
          </a:p>
        </p:txBody>
      </p:sp>
    </p:spTree>
    <p:extLst>
      <p:ext uri="{BB962C8B-B14F-4D97-AF65-F5344CB8AC3E}">
        <p14:creationId xmlns:p14="http://schemas.microsoft.com/office/powerpoint/2010/main" val="1938082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3" name="Content Placeholder 2"/>
          <p:cNvSpPr>
            <a:spLocks noGrp="1"/>
          </p:cNvSpPr>
          <p:nvPr>
            <p:ph idx="1"/>
          </p:nvPr>
        </p:nvSpPr>
        <p:spPr>
          <a:xfrm>
            <a:off x="457200" y="1600200"/>
            <a:ext cx="8534400" cy="4525963"/>
          </a:xfrm>
        </p:spPr>
        <p:txBody>
          <a:bodyPr>
            <a:normAutofit fontScale="85000" lnSpcReduction="10000"/>
          </a:bodyPr>
          <a:lstStyle/>
          <a:p>
            <a:r>
              <a:rPr lang="en-US" sz="3300" b="1" dirty="0"/>
              <a:t>Working Definition:</a:t>
            </a:r>
          </a:p>
          <a:p>
            <a:pPr lvl="1"/>
            <a:r>
              <a:rPr lang="en-US" sz="2400" b="1" dirty="0"/>
              <a:t>Anonymization:  The result of “processing personal data in order to irreversibly prevent identification” (Article 29 Data Protection Working Party)</a:t>
            </a:r>
          </a:p>
          <a:p>
            <a:r>
              <a:rPr lang="en-US" sz="3300" b="1" dirty="0"/>
              <a:t>Underlying rationale</a:t>
            </a:r>
            <a:r>
              <a:rPr lang="en-US" sz="2400" b="1" dirty="0"/>
              <a:t>:  “Outcome of anonymization as a technique applied to personal data should be, in the current state of technology, as permanent as erasure.”</a:t>
            </a:r>
          </a:p>
          <a:p>
            <a:r>
              <a:rPr lang="en-US" sz="3300" b="1" dirty="0"/>
              <a:t>3 Criteria for robustness of anonymization techniques:</a:t>
            </a:r>
          </a:p>
          <a:p>
            <a:pPr marL="971550" lvl="1" indent="-514350">
              <a:buFont typeface="+mj-lt"/>
              <a:buAutoNum type="arabicPeriod"/>
            </a:pPr>
            <a:r>
              <a:rPr lang="en-US" b="1" dirty="0"/>
              <a:t>Is it still possible to single out an individual?</a:t>
            </a:r>
          </a:p>
          <a:p>
            <a:pPr marL="971550" lvl="1" indent="-514350">
              <a:buFont typeface="+mj-lt"/>
              <a:buAutoNum type="arabicPeriod"/>
            </a:pPr>
            <a:r>
              <a:rPr lang="en-US" b="1" dirty="0"/>
              <a:t>Is it still possible to link records relating to an individual?</a:t>
            </a:r>
          </a:p>
          <a:p>
            <a:pPr marL="971550" lvl="1" indent="-514350">
              <a:buFont typeface="+mj-lt"/>
              <a:buAutoNum type="arabicPeriod"/>
            </a:pPr>
            <a:r>
              <a:rPr lang="en-US" b="1" dirty="0"/>
              <a:t>Can information be inferred concerning an individual?</a:t>
            </a:r>
          </a:p>
          <a:p>
            <a:pPr lvl="1"/>
            <a:endParaRPr lang="en-US" dirty="0"/>
          </a:p>
        </p:txBody>
      </p:sp>
    </p:spTree>
    <p:extLst>
      <p:ext uri="{BB962C8B-B14F-4D97-AF65-F5344CB8AC3E}">
        <p14:creationId xmlns:p14="http://schemas.microsoft.com/office/powerpoint/2010/main" val="40621360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lnSpcReduction="10000"/>
          </a:bodyPr>
          <a:lstStyle/>
          <a:p>
            <a:r>
              <a:rPr lang="en-US" dirty="0"/>
              <a:t>Approaches to Anonymization:</a:t>
            </a:r>
          </a:p>
          <a:p>
            <a:pPr lvl="1"/>
            <a:r>
              <a:rPr lang="en-US" dirty="0"/>
              <a:t>Randomization</a:t>
            </a:r>
          </a:p>
          <a:p>
            <a:pPr lvl="2"/>
            <a:r>
              <a:rPr lang="en-US" dirty="0"/>
              <a:t>Addition of noise</a:t>
            </a:r>
          </a:p>
          <a:p>
            <a:pPr lvl="2"/>
            <a:r>
              <a:rPr lang="en-US" dirty="0"/>
              <a:t>Permutation</a:t>
            </a:r>
          </a:p>
          <a:p>
            <a:pPr lvl="2"/>
            <a:r>
              <a:rPr lang="en-US" dirty="0"/>
              <a:t>Differential Privacy</a:t>
            </a:r>
          </a:p>
          <a:p>
            <a:pPr lvl="1"/>
            <a:r>
              <a:rPr lang="en-US" dirty="0"/>
              <a:t>Generalization</a:t>
            </a:r>
          </a:p>
          <a:p>
            <a:pPr lvl="2"/>
            <a:r>
              <a:rPr lang="en-US" dirty="0"/>
              <a:t>Aggregation and K-Anonymity</a:t>
            </a:r>
          </a:p>
          <a:p>
            <a:pPr lvl="2"/>
            <a:r>
              <a:rPr lang="en-US" dirty="0"/>
              <a:t>L-Diversity</a:t>
            </a:r>
          </a:p>
          <a:p>
            <a:pPr lvl="2"/>
            <a:r>
              <a:rPr lang="en-US" dirty="0"/>
              <a:t>T-Closeness</a:t>
            </a:r>
          </a:p>
          <a:p>
            <a:pPr lvl="1"/>
            <a:r>
              <a:rPr lang="en-US" dirty="0" err="1"/>
              <a:t>Pseudonymization</a:t>
            </a:r>
            <a:endParaRPr lang="en-US" dirty="0"/>
          </a:p>
        </p:txBody>
      </p:sp>
    </p:spTree>
    <p:extLst>
      <p:ext uri="{BB962C8B-B14F-4D97-AF65-F5344CB8AC3E}">
        <p14:creationId xmlns:p14="http://schemas.microsoft.com/office/powerpoint/2010/main" val="2734998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4B57-49D5-4C77-962C-055391E0A285}"/>
              </a:ext>
            </a:extLst>
          </p:cNvPr>
          <p:cNvSpPr>
            <a:spLocks noGrp="1"/>
          </p:cNvSpPr>
          <p:nvPr>
            <p:ph type="title"/>
          </p:nvPr>
        </p:nvSpPr>
        <p:spPr/>
        <p:txBody>
          <a:bodyPr/>
          <a:lstStyle/>
          <a:p>
            <a:r>
              <a:rPr lang="en-US" dirty="0"/>
              <a:t>Grading for Team Projects (40%)</a:t>
            </a:r>
          </a:p>
        </p:txBody>
      </p:sp>
      <p:sp>
        <p:nvSpPr>
          <p:cNvPr id="3" name="Footer Placeholder 2">
            <a:extLst>
              <a:ext uri="{FF2B5EF4-FFF2-40B4-BE49-F238E27FC236}">
                <a16:creationId xmlns:a16="http://schemas.microsoft.com/office/drawing/2014/main" id="{2553ED3E-A719-4F96-900A-25691F2EFD13}"/>
              </a:ext>
            </a:extLst>
          </p:cNvPr>
          <p:cNvSpPr>
            <a:spLocks noGrp="1"/>
          </p:cNvSpPr>
          <p:nvPr>
            <p:ph type="ftr" sz="quarter" idx="11"/>
          </p:nvPr>
        </p:nvSpPr>
        <p:spPr/>
        <p:txBody>
          <a:bodyPr/>
          <a:lstStyle/>
          <a:p>
            <a:r>
              <a:rPr lang="en-US"/>
              <a:t>DGB 5/2013</a:t>
            </a:r>
          </a:p>
        </p:txBody>
      </p:sp>
      <p:sp>
        <p:nvSpPr>
          <p:cNvPr id="4" name="Slide Number Placeholder 3">
            <a:extLst>
              <a:ext uri="{FF2B5EF4-FFF2-40B4-BE49-F238E27FC236}">
                <a16:creationId xmlns:a16="http://schemas.microsoft.com/office/drawing/2014/main" id="{B4188B9F-8CA6-49B6-90BA-E66436C72FF2}"/>
              </a:ext>
            </a:extLst>
          </p:cNvPr>
          <p:cNvSpPr>
            <a:spLocks noGrp="1"/>
          </p:cNvSpPr>
          <p:nvPr>
            <p:ph type="sldNum" sz="quarter" idx="12"/>
          </p:nvPr>
        </p:nvSpPr>
        <p:spPr/>
        <p:txBody>
          <a:bodyPr/>
          <a:lstStyle/>
          <a:p>
            <a:fld id="{B94A0634-974A-46A7-B268-05D2A189DA49}" type="slidenum">
              <a:rPr lang="en-US" smtClean="0"/>
              <a:t>5</a:t>
            </a:fld>
            <a:endParaRPr lang="en-US"/>
          </a:p>
        </p:txBody>
      </p:sp>
      <p:sp>
        <p:nvSpPr>
          <p:cNvPr id="6" name="Rectangle 5">
            <a:extLst>
              <a:ext uri="{FF2B5EF4-FFF2-40B4-BE49-F238E27FC236}">
                <a16:creationId xmlns:a16="http://schemas.microsoft.com/office/drawing/2014/main" id="{9C4DF4CA-A789-433E-A755-244FDC3256B8}"/>
              </a:ext>
            </a:extLst>
          </p:cNvPr>
          <p:cNvSpPr/>
          <p:nvPr/>
        </p:nvSpPr>
        <p:spPr>
          <a:xfrm>
            <a:off x="1981200" y="1219200"/>
            <a:ext cx="4724400" cy="4893647"/>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Last Name </a:t>
            </a:r>
          </a:p>
          <a:p>
            <a:r>
              <a:rPr lang="en-US" sz="2400" b="1" dirty="0">
                <a:latin typeface="Arial" panose="020B0604020202020204" pitchFamily="34" charset="0"/>
                <a:cs typeface="Arial" panose="020B0604020202020204" pitchFamily="34" charset="0"/>
              </a:rPr>
              <a:t>First Name </a:t>
            </a:r>
          </a:p>
          <a:p>
            <a:r>
              <a:rPr lang="en-US" sz="2400" b="1" dirty="0">
                <a:latin typeface="Arial" panose="020B0604020202020204" pitchFamily="34" charset="0"/>
                <a:cs typeface="Arial" panose="020B0604020202020204" pitchFamily="34" charset="0"/>
              </a:rPr>
              <a:t>Team # </a:t>
            </a:r>
          </a:p>
          <a:p>
            <a:r>
              <a:rPr lang="en-US" sz="2400" b="1" dirty="0">
                <a:solidFill>
                  <a:srgbClr val="FF0000"/>
                </a:solidFill>
                <a:latin typeface="Arial" panose="020B0604020202020204" pitchFamily="34" charset="0"/>
                <a:cs typeface="Arial" panose="020B0604020202020204" pitchFamily="34" charset="0"/>
              </a:rPr>
              <a:t>Oral Presence </a:t>
            </a:r>
          </a:p>
          <a:p>
            <a:r>
              <a:rPr lang="en-US" sz="2400" b="1" dirty="0">
                <a:solidFill>
                  <a:srgbClr val="FF0000"/>
                </a:solidFill>
                <a:latin typeface="Arial" panose="020B0604020202020204" pitchFamily="34" charset="0"/>
                <a:cs typeface="Arial" panose="020B0604020202020204" pitchFamily="34" charset="0"/>
              </a:rPr>
              <a:t>Oral Knowledge Displayed</a:t>
            </a:r>
          </a:p>
          <a:p>
            <a:r>
              <a:rPr lang="en-US" sz="2400" b="1" dirty="0">
                <a:solidFill>
                  <a:srgbClr val="FF0000"/>
                </a:solidFill>
                <a:latin typeface="Arial" panose="020B0604020202020204" pitchFamily="34" charset="0"/>
                <a:cs typeface="Arial" panose="020B0604020202020204" pitchFamily="34" charset="0"/>
              </a:rPr>
              <a:t>Oral Clarity</a:t>
            </a:r>
          </a:p>
          <a:p>
            <a:r>
              <a:rPr lang="en-US" sz="2400" b="1" dirty="0">
                <a:solidFill>
                  <a:srgbClr val="FF0000"/>
                </a:solidFill>
                <a:latin typeface="Arial" panose="020B0604020202020204" pitchFamily="34" charset="0"/>
                <a:cs typeface="Arial" panose="020B0604020202020204" pitchFamily="34" charset="0"/>
              </a:rPr>
              <a:t>Oral Content </a:t>
            </a:r>
          </a:p>
          <a:p>
            <a:r>
              <a:rPr lang="en-US" sz="2400" b="1" dirty="0">
                <a:latin typeface="Arial" panose="020B0604020202020204" pitchFamily="34" charset="0"/>
                <a:cs typeface="Arial" panose="020B0604020202020204" pitchFamily="34" charset="0"/>
              </a:rPr>
              <a:t>Knowledge Displayed </a:t>
            </a:r>
          </a:p>
          <a:p>
            <a:r>
              <a:rPr lang="en-US" sz="2400" b="1" dirty="0">
                <a:latin typeface="Arial" panose="020B0604020202020204" pitchFamily="34" charset="0"/>
                <a:cs typeface="Arial" panose="020B0604020202020204" pitchFamily="34" charset="0"/>
              </a:rPr>
              <a:t>Depth        </a:t>
            </a:r>
          </a:p>
          <a:p>
            <a:r>
              <a:rPr lang="en-US" sz="2400" b="1" dirty="0">
                <a:latin typeface="Arial" panose="020B0604020202020204" pitchFamily="34" charset="0"/>
                <a:cs typeface="Arial" panose="020B0604020202020204" pitchFamily="34" charset="0"/>
              </a:rPr>
              <a:t>Clarity	   </a:t>
            </a:r>
          </a:p>
          <a:p>
            <a:r>
              <a:rPr lang="en-US" sz="2400" b="1" dirty="0">
                <a:latin typeface="Arial" panose="020B0604020202020204" pitchFamily="34" charset="0"/>
                <a:cs typeface="Arial" panose="020B0604020202020204" pitchFamily="34" charset="0"/>
              </a:rPr>
              <a:t>Content </a:t>
            </a:r>
          </a:p>
          <a:p>
            <a:r>
              <a:rPr lang="en-US" sz="2400" b="1" dirty="0">
                <a:latin typeface="Arial" panose="020B0604020202020204" pitchFamily="34" charset="0"/>
                <a:cs typeface="Arial" panose="020B0604020202020204" pitchFamily="34" charset="0"/>
              </a:rPr>
              <a:t>Conclusion	</a:t>
            </a:r>
          </a:p>
          <a:p>
            <a:r>
              <a:rPr lang="en-US" sz="2400" b="1" dirty="0">
                <a:latin typeface="Arial" panose="020B0604020202020204" pitchFamily="34" charset="0"/>
                <a:cs typeface="Arial" panose="020B0604020202020204" pitchFamily="34" charset="0"/>
              </a:rPr>
              <a:t>	Total</a:t>
            </a:r>
          </a:p>
        </p:txBody>
      </p:sp>
    </p:spTree>
    <p:extLst>
      <p:ext uri="{BB962C8B-B14F-4D97-AF65-F5344CB8AC3E}">
        <p14:creationId xmlns:p14="http://schemas.microsoft.com/office/powerpoint/2010/main" val="4016517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fontScale="92500" lnSpcReduction="20000"/>
          </a:bodyPr>
          <a:lstStyle/>
          <a:p>
            <a:r>
              <a:rPr lang="en-US" dirty="0"/>
              <a:t>Approaches to Anonymization:</a:t>
            </a:r>
          </a:p>
          <a:p>
            <a:pPr lvl="1"/>
            <a:r>
              <a:rPr lang="en-US" dirty="0"/>
              <a:t>Randomization</a:t>
            </a:r>
          </a:p>
          <a:p>
            <a:pPr lvl="2"/>
            <a:r>
              <a:rPr lang="en-US" dirty="0">
                <a:solidFill>
                  <a:srgbClr val="FF0000"/>
                </a:solidFill>
              </a:rPr>
              <a:t>Addition of noise:  “modifying attributes in the dataset such that they are less accurate whilst retaining the overall </a:t>
            </a:r>
            <a:r>
              <a:rPr lang="en-US" dirty="0" err="1">
                <a:solidFill>
                  <a:srgbClr val="FF0000"/>
                </a:solidFill>
              </a:rPr>
              <a:t>distributiion</a:t>
            </a:r>
            <a:r>
              <a:rPr lang="en-US" dirty="0">
                <a:solidFill>
                  <a:srgbClr val="FF0000"/>
                </a:solidFill>
              </a:rPr>
              <a:t>”</a:t>
            </a:r>
          </a:p>
          <a:p>
            <a:pPr lvl="2"/>
            <a:r>
              <a:rPr lang="en-US" dirty="0"/>
              <a:t>Permutation</a:t>
            </a:r>
          </a:p>
          <a:p>
            <a:pPr lvl="2"/>
            <a:r>
              <a:rPr lang="en-US" dirty="0"/>
              <a:t>Differential Privacy</a:t>
            </a:r>
          </a:p>
          <a:p>
            <a:pPr lvl="1"/>
            <a:r>
              <a:rPr lang="en-US" dirty="0"/>
              <a:t>Generalization</a:t>
            </a:r>
          </a:p>
          <a:p>
            <a:pPr lvl="2"/>
            <a:r>
              <a:rPr lang="en-US" dirty="0"/>
              <a:t>Aggregation and K-Anonymity</a:t>
            </a:r>
          </a:p>
          <a:p>
            <a:pPr lvl="2"/>
            <a:r>
              <a:rPr lang="en-US" dirty="0"/>
              <a:t>L-Diversity</a:t>
            </a:r>
          </a:p>
          <a:p>
            <a:pPr lvl="2"/>
            <a:r>
              <a:rPr lang="en-US" dirty="0"/>
              <a:t>T-Closeness</a:t>
            </a:r>
          </a:p>
          <a:p>
            <a:pPr lvl="1"/>
            <a:r>
              <a:rPr lang="en-US" dirty="0" err="1"/>
              <a:t>Pseudonymization</a:t>
            </a:r>
            <a:endParaRPr lang="en-US" dirty="0"/>
          </a:p>
        </p:txBody>
      </p:sp>
    </p:spTree>
    <p:extLst>
      <p:ext uri="{BB962C8B-B14F-4D97-AF65-F5344CB8AC3E}">
        <p14:creationId xmlns:p14="http://schemas.microsoft.com/office/powerpoint/2010/main" val="18871770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fontScale="92500" lnSpcReduction="10000"/>
          </a:bodyPr>
          <a:lstStyle/>
          <a:p>
            <a:r>
              <a:rPr lang="en-US" dirty="0"/>
              <a:t>Approaches to Anonymization:</a:t>
            </a:r>
          </a:p>
          <a:p>
            <a:pPr lvl="1"/>
            <a:r>
              <a:rPr lang="en-US" dirty="0"/>
              <a:t>Randomization</a:t>
            </a:r>
          </a:p>
          <a:p>
            <a:pPr lvl="2"/>
            <a:r>
              <a:rPr lang="en-US" dirty="0">
                <a:solidFill>
                  <a:srgbClr val="FF0000"/>
                </a:solidFill>
              </a:rPr>
              <a:t>Addition of noise:  “modifying attributes in the dataset such that they are less accurate whilst retaining the overall </a:t>
            </a:r>
            <a:r>
              <a:rPr lang="en-US" dirty="0" err="1">
                <a:solidFill>
                  <a:srgbClr val="FF0000"/>
                </a:solidFill>
              </a:rPr>
              <a:t>distributiion</a:t>
            </a:r>
            <a:r>
              <a:rPr lang="en-US" dirty="0">
                <a:solidFill>
                  <a:srgbClr val="FF0000"/>
                </a:solidFill>
              </a:rPr>
              <a:t>”</a:t>
            </a:r>
          </a:p>
          <a:p>
            <a:pPr lvl="2"/>
            <a:r>
              <a:rPr lang="en-US" b="1" dirty="0"/>
              <a:t>Guarantees:</a:t>
            </a:r>
          </a:p>
          <a:p>
            <a:pPr lvl="3"/>
            <a:r>
              <a:rPr lang="en-US" b="1" dirty="0"/>
              <a:t>Singling out:  Still possible to single out records of individuals (perhaps non-identifiable) though records are less reliable.</a:t>
            </a:r>
          </a:p>
          <a:p>
            <a:pPr lvl="3"/>
            <a:r>
              <a:rPr lang="en-US" b="1" dirty="0" err="1"/>
              <a:t>Linkability</a:t>
            </a:r>
            <a:r>
              <a:rPr lang="en-US" b="1" dirty="0"/>
              <a:t>:  Still possible to link records of an individual, though data less reliable.  Wrong data could expose individual to more risk than correct one.</a:t>
            </a:r>
          </a:p>
          <a:p>
            <a:pPr lvl="3"/>
            <a:r>
              <a:rPr lang="en-US" b="1" dirty="0"/>
              <a:t>Inference:  May be possible, though lower success rate, and more false positives/negatives possible.</a:t>
            </a:r>
          </a:p>
        </p:txBody>
      </p:sp>
    </p:spTree>
    <p:extLst>
      <p:ext uri="{BB962C8B-B14F-4D97-AF65-F5344CB8AC3E}">
        <p14:creationId xmlns:p14="http://schemas.microsoft.com/office/powerpoint/2010/main" val="40808809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fontScale="92500" lnSpcReduction="20000"/>
          </a:bodyPr>
          <a:lstStyle/>
          <a:p>
            <a:r>
              <a:rPr lang="en-US" dirty="0"/>
              <a:t>Approaches to Anonymization:</a:t>
            </a:r>
          </a:p>
          <a:p>
            <a:pPr lvl="1"/>
            <a:r>
              <a:rPr lang="en-US" dirty="0"/>
              <a:t>Randomization</a:t>
            </a:r>
          </a:p>
          <a:p>
            <a:pPr lvl="2"/>
            <a:r>
              <a:rPr lang="en-US" dirty="0">
                <a:solidFill>
                  <a:srgbClr val="FF0000"/>
                </a:solidFill>
              </a:rPr>
              <a:t>Addition of noise:  “modifying attributes in the dataset such that they are less accurate whilst retaining the overall </a:t>
            </a:r>
            <a:r>
              <a:rPr lang="en-US" dirty="0" err="1">
                <a:solidFill>
                  <a:srgbClr val="FF0000"/>
                </a:solidFill>
              </a:rPr>
              <a:t>distributiion</a:t>
            </a:r>
            <a:r>
              <a:rPr lang="en-US" dirty="0">
                <a:solidFill>
                  <a:srgbClr val="FF0000"/>
                </a:solidFill>
              </a:rPr>
              <a:t>”</a:t>
            </a:r>
          </a:p>
          <a:p>
            <a:pPr lvl="2"/>
            <a:r>
              <a:rPr lang="en-US" b="1" dirty="0"/>
              <a:t>Common Mistakes:</a:t>
            </a:r>
          </a:p>
          <a:p>
            <a:pPr lvl="3"/>
            <a:r>
              <a:rPr lang="en-US" b="1" dirty="0"/>
              <a:t>Adding inconsistent noise, e.g. out of scale, could allow an attacker to filter out noise, and possibly regenerate original data.</a:t>
            </a:r>
          </a:p>
          <a:p>
            <a:pPr lvl="3"/>
            <a:r>
              <a:rPr lang="en-US" b="1" dirty="0"/>
              <a:t>Sparse Datasets:  may be possible to link noisy data entries with an external data source.</a:t>
            </a:r>
          </a:p>
          <a:p>
            <a:pPr lvl="3"/>
            <a:r>
              <a:rPr lang="en-US" b="1" dirty="0"/>
              <a:t>Assuming noise addition is enough: noise addition is generally a complementary measure, making it harder for an attacker to retrieve personal data.</a:t>
            </a:r>
          </a:p>
        </p:txBody>
      </p:sp>
    </p:spTree>
    <p:extLst>
      <p:ext uri="{BB962C8B-B14F-4D97-AF65-F5344CB8AC3E}">
        <p14:creationId xmlns:p14="http://schemas.microsoft.com/office/powerpoint/2010/main" val="4180837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fontScale="92500" lnSpcReduction="10000"/>
          </a:bodyPr>
          <a:lstStyle/>
          <a:p>
            <a:r>
              <a:rPr lang="en-US" dirty="0"/>
              <a:t>Approaches to Anonymization:</a:t>
            </a:r>
          </a:p>
          <a:p>
            <a:pPr lvl="1"/>
            <a:r>
              <a:rPr lang="en-US" dirty="0"/>
              <a:t>Randomization</a:t>
            </a:r>
          </a:p>
          <a:p>
            <a:pPr lvl="2"/>
            <a:r>
              <a:rPr lang="en-US" dirty="0">
                <a:solidFill>
                  <a:srgbClr val="FF0000"/>
                </a:solidFill>
              </a:rPr>
              <a:t>Addition of noise:  “modifying attributes in the dataset such that they are less accurate whilst retaining the overall </a:t>
            </a:r>
            <a:r>
              <a:rPr lang="en-US" dirty="0" err="1">
                <a:solidFill>
                  <a:srgbClr val="FF0000"/>
                </a:solidFill>
              </a:rPr>
              <a:t>distributiion</a:t>
            </a:r>
            <a:r>
              <a:rPr lang="en-US" dirty="0">
                <a:solidFill>
                  <a:srgbClr val="FF0000"/>
                </a:solidFill>
              </a:rPr>
              <a:t>”</a:t>
            </a:r>
          </a:p>
          <a:p>
            <a:pPr lvl="2"/>
            <a:r>
              <a:rPr lang="en-US" b="1" dirty="0"/>
              <a:t>Failures</a:t>
            </a:r>
            <a:r>
              <a:rPr lang="en-US" dirty="0"/>
              <a:t>:</a:t>
            </a:r>
          </a:p>
          <a:p>
            <a:pPr lvl="3"/>
            <a:r>
              <a:rPr lang="en-US" b="1" dirty="0"/>
              <a:t>Netflix:</a:t>
            </a:r>
          </a:p>
          <a:p>
            <a:pPr lvl="4"/>
            <a:r>
              <a:rPr lang="en-US" b="1" dirty="0"/>
              <a:t>100 Million ratings, from 1 – 5, on 18,000 movies, and by 500,000 users</a:t>
            </a:r>
          </a:p>
          <a:p>
            <a:pPr lvl="4"/>
            <a:r>
              <a:rPr lang="en-US" b="1" dirty="0"/>
              <a:t>All customer identifying info removed except ratings and dates.  Noise added to ratings</a:t>
            </a:r>
          </a:p>
          <a:p>
            <a:pPr lvl="4"/>
            <a:r>
              <a:rPr lang="en-US" b="1" dirty="0"/>
              <a:t>Result:  99% of all users uniquely identified using 8 ratings and dates with 14 day errors as selection criteria.</a:t>
            </a:r>
          </a:p>
          <a:p>
            <a:pPr lvl="4"/>
            <a:endParaRPr lang="en-US" dirty="0"/>
          </a:p>
        </p:txBody>
      </p:sp>
    </p:spTree>
    <p:extLst>
      <p:ext uri="{BB962C8B-B14F-4D97-AF65-F5344CB8AC3E}">
        <p14:creationId xmlns:p14="http://schemas.microsoft.com/office/powerpoint/2010/main" val="41808375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fontScale="92500" lnSpcReduction="20000"/>
          </a:bodyPr>
          <a:lstStyle/>
          <a:p>
            <a:r>
              <a:rPr lang="en-US" dirty="0"/>
              <a:t>Approaches to Anonymization:</a:t>
            </a:r>
          </a:p>
          <a:p>
            <a:pPr lvl="1"/>
            <a:r>
              <a:rPr lang="en-US" dirty="0"/>
              <a:t>Randomization</a:t>
            </a:r>
          </a:p>
          <a:p>
            <a:pPr lvl="2"/>
            <a:r>
              <a:rPr lang="en-US" dirty="0"/>
              <a:t>Addition of noise</a:t>
            </a:r>
          </a:p>
          <a:p>
            <a:pPr lvl="2"/>
            <a:r>
              <a:rPr lang="en-US" dirty="0">
                <a:solidFill>
                  <a:srgbClr val="FF0000"/>
                </a:solidFill>
              </a:rPr>
              <a:t>Permutation:  Shuffling values of attributes in a table so that some of them are artificially linked to different data subjects.  Retains exact distribution of attribute values.</a:t>
            </a:r>
          </a:p>
          <a:p>
            <a:pPr lvl="2"/>
            <a:r>
              <a:rPr lang="en-US" dirty="0"/>
              <a:t>Differential Privacy</a:t>
            </a:r>
          </a:p>
          <a:p>
            <a:pPr lvl="1"/>
            <a:r>
              <a:rPr lang="en-US" dirty="0"/>
              <a:t>Generalization</a:t>
            </a:r>
          </a:p>
          <a:p>
            <a:pPr lvl="2"/>
            <a:r>
              <a:rPr lang="en-US" dirty="0"/>
              <a:t>Aggregation and K-Anonymity</a:t>
            </a:r>
          </a:p>
          <a:p>
            <a:pPr lvl="2"/>
            <a:r>
              <a:rPr lang="en-US" dirty="0"/>
              <a:t>L-Diversity</a:t>
            </a:r>
          </a:p>
          <a:p>
            <a:pPr lvl="2"/>
            <a:r>
              <a:rPr lang="en-US" dirty="0"/>
              <a:t>T-Closeness</a:t>
            </a:r>
          </a:p>
          <a:p>
            <a:pPr lvl="1"/>
            <a:r>
              <a:rPr lang="en-US" dirty="0" err="1"/>
              <a:t>Pseudonymization</a:t>
            </a:r>
            <a:endParaRPr lang="en-US" dirty="0"/>
          </a:p>
        </p:txBody>
      </p:sp>
    </p:spTree>
    <p:extLst>
      <p:ext uri="{BB962C8B-B14F-4D97-AF65-F5344CB8AC3E}">
        <p14:creationId xmlns:p14="http://schemas.microsoft.com/office/powerpoint/2010/main" val="4080880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fontScale="92500" lnSpcReduction="10000"/>
          </a:bodyPr>
          <a:lstStyle/>
          <a:p>
            <a:r>
              <a:rPr lang="en-US" dirty="0"/>
              <a:t>Approaches to Anonymization:</a:t>
            </a:r>
          </a:p>
          <a:p>
            <a:pPr lvl="1"/>
            <a:r>
              <a:rPr lang="en-US" dirty="0"/>
              <a:t>Randomization</a:t>
            </a:r>
          </a:p>
          <a:p>
            <a:pPr lvl="2"/>
            <a:r>
              <a:rPr lang="en-US" dirty="0">
                <a:solidFill>
                  <a:srgbClr val="FF0000"/>
                </a:solidFill>
              </a:rPr>
              <a:t>Permutation:  Shuffling values of attributes in a table so that some of them are artificially linked to different data subjects.  Retains exact distribution of attribute values.</a:t>
            </a:r>
          </a:p>
          <a:p>
            <a:pPr lvl="2"/>
            <a:r>
              <a:rPr lang="en-US" b="1" dirty="0"/>
              <a:t>Guarantees:</a:t>
            </a:r>
          </a:p>
          <a:p>
            <a:pPr lvl="3"/>
            <a:r>
              <a:rPr lang="en-US" b="1" dirty="0"/>
              <a:t>Singling out:  As with noise addition, still possible to single out records of individuals (perhaps non-identifiable) though records are less reliable.</a:t>
            </a:r>
          </a:p>
          <a:p>
            <a:pPr lvl="3"/>
            <a:r>
              <a:rPr lang="en-US" b="1" dirty="0" err="1"/>
              <a:t>Linkability</a:t>
            </a:r>
            <a:r>
              <a:rPr lang="en-US" b="1" dirty="0"/>
              <a:t>:  If permutation impacts attributes and quasi-identifiers, it may prevent “correct” linking of attributes, both internally and externally, but still allow “incorrect” </a:t>
            </a:r>
            <a:r>
              <a:rPr lang="en-US" b="1" dirty="0" err="1"/>
              <a:t>linkability</a:t>
            </a:r>
            <a:r>
              <a:rPr lang="en-US" b="1" dirty="0"/>
              <a:t>.</a:t>
            </a:r>
          </a:p>
          <a:p>
            <a:pPr lvl="3"/>
            <a:r>
              <a:rPr lang="en-US" b="1" dirty="0"/>
              <a:t>Inference:  Only probable inference remains possible.</a:t>
            </a:r>
          </a:p>
        </p:txBody>
      </p:sp>
    </p:spTree>
    <p:extLst>
      <p:ext uri="{BB962C8B-B14F-4D97-AF65-F5344CB8AC3E}">
        <p14:creationId xmlns:p14="http://schemas.microsoft.com/office/powerpoint/2010/main" val="36176565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fontScale="92500" lnSpcReduction="20000"/>
          </a:bodyPr>
          <a:lstStyle/>
          <a:p>
            <a:r>
              <a:rPr lang="en-US" dirty="0"/>
              <a:t>Approaches to Anonymization:</a:t>
            </a:r>
          </a:p>
          <a:p>
            <a:pPr lvl="1"/>
            <a:r>
              <a:rPr lang="en-US" dirty="0"/>
              <a:t>Randomization</a:t>
            </a:r>
          </a:p>
          <a:p>
            <a:pPr lvl="2"/>
            <a:r>
              <a:rPr lang="en-US" dirty="0">
                <a:solidFill>
                  <a:srgbClr val="FF0000"/>
                </a:solidFill>
              </a:rPr>
              <a:t>Permutation:  Shuffling values of attributes in a table so that some of them are artificially linked to different data subjects.  Retains exact distribution of attribute values.</a:t>
            </a:r>
          </a:p>
          <a:p>
            <a:pPr lvl="2"/>
            <a:r>
              <a:rPr lang="en-US" b="1" dirty="0"/>
              <a:t>Common Mistakes:</a:t>
            </a:r>
          </a:p>
          <a:p>
            <a:pPr lvl="3"/>
            <a:r>
              <a:rPr lang="en-US" b="1" dirty="0"/>
              <a:t>Selecting the wrong attribute to permute:  For example, selecting a non-sensitive or non-risky attribute will not result in significant protection.</a:t>
            </a:r>
          </a:p>
          <a:p>
            <a:pPr lvl="3"/>
            <a:r>
              <a:rPr lang="en-US" b="1" dirty="0"/>
              <a:t>Permuting attributes randomly:  If two attributes are </a:t>
            </a:r>
            <a:r>
              <a:rPr lang="en-US" b="1" dirty="0" err="1"/>
              <a:t>storngly</a:t>
            </a:r>
            <a:r>
              <a:rPr lang="en-US" b="1" dirty="0"/>
              <a:t> correlated, then permuting the attributes randomly will not provide strong guarantees.  See Following slide.</a:t>
            </a:r>
          </a:p>
          <a:p>
            <a:pPr lvl="3"/>
            <a:r>
              <a:rPr lang="en-US" b="1" dirty="0"/>
              <a:t>Assuming permutation is enough: permutation is generally a complementary measure, making it harder for an attacker to retrieve personal data.</a:t>
            </a:r>
          </a:p>
        </p:txBody>
      </p:sp>
    </p:spTree>
    <p:extLst>
      <p:ext uri="{BB962C8B-B14F-4D97-AF65-F5344CB8AC3E}">
        <p14:creationId xmlns:p14="http://schemas.microsoft.com/office/powerpoint/2010/main" val="33270628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a:t>Data Privacy and Anonymization</a:t>
            </a:r>
            <a:br>
              <a:rPr lang="en-US" sz="3200" b="1" dirty="0"/>
            </a:br>
            <a:r>
              <a:rPr lang="en-US" sz="2400" b="1" dirty="0"/>
              <a:t>Opinion 05/2014 on Anonymization Techniques, Article 29 Data Protection Working Party</a:t>
            </a:r>
          </a:p>
        </p:txBody>
      </p:sp>
      <p:sp>
        <p:nvSpPr>
          <p:cNvPr id="3" name="Rectangle 2"/>
          <p:cNvSpPr/>
          <p:nvPr/>
        </p:nvSpPr>
        <p:spPr>
          <a:xfrm>
            <a:off x="1219200" y="2819400"/>
            <a:ext cx="7010400" cy="3139321"/>
          </a:xfrm>
          <a:prstGeom prst="rect">
            <a:avLst/>
          </a:prstGeom>
        </p:spPr>
        <p:txBody>
          <a:bodyPr wrap="square">
            <a:spAutoFit/>
          </a:bodyPr>
          <a:lstStyle/>
          <a:p>
            <a:endParaRPr lang="en-US" dirty="0"/>
          </a:p>
          <a:p>
            <a:r>
              <a:rPr lang="en-US" b="1" dirty="0"/>
              <a:t>Year            Gender                Job             Income (permuted) </a:t>
            </a:r>
          </a:p>
          <a:p>
            <a:endParaRPr lang="en-US" b="1" dirty="0"/>
          </a:p>
          <a:p>
            <a:r>
              <a:rPr lang="en-US" b="1" dirty="0"/>
              <a:t>1957                M              Engineer                     70k</a:t>
            </a:r>
          </a:p>
          <a:p>
            <a:r>
              <a:rPr lang="en-US" b="1" dirty="0"/>
              <a:t>1957                M                   CEO                         5k</a:t>
            </a:r>
          </a:p>
          <a:p>
            <a:r>
              <a:rPr lang="en-US" b="1" dirty="0"/>
              <a:t>1957                M             Unemployed                  43k</a:t>
            </a:r>
          </a:p>
          <a:p>
            <a:r>
              <a:rPr lang="en-US" b="1" dirty="0"/>
              <a:t>1964                M                Engineer                    100k</a:t>
            </a:r>
          </a:p>
          <a:p>
            <a:r>
              <a:rPr lang="en-US" b="1" dirty="0"/>
              <a:t>1964                M                Manager                     45k</a:t>
            </a:r>
          </a:p>
          <a:p>
            <a:endParaRPr lang="en-US" b="1" dirty="0"/>
          </a:p>
          <a:p>
            <a:r>
              <a:rPr lang="en-US" b="1" dirty="0"/>
              <a:t>Table 1. An ineffective example of </a:t>
            </a:r>
            <a:r>
              <a:rPr lang="en-US" b="1" dirty="0" err="1"/>
              <a:t>anonymisation</a:t>
            </a:r>
            <a:r>
              <a:rPr lang="en-US" b="1" dirty="0"/>
              <a:t> by permutation of correlated attributes</a:t>
            </a:r>
          </a:p>
        </p:txBody>
      </p:sp>
    </p:spTree>
    <p:extLst>
      <p:ext uri="{BB962C8B-B14F-4D97-AF65-F5344CB8AC3E}">
        <p14:creationId xmlns:p14="http://schemas.microsoft.com/office/powerpoint/2010/main" val="42267506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lnSpcReduction="10000"/>
          </a:bodyPr>
          <a:lstStyle/>
          <a:p>
            <a:r>
              <a:rPr lang="en-US" dirty="0"/>
              <a:t>Approaches to Anonymization:</a:t>
            </a:r>
          </a:p>
          <a:p>
            <a:pPr lvl="1"/>
            <a:r>
              <a:rPr lang="en-US" dirty="0"/>
              <a:t>Randomization</a:t>
            </a:r>
          </a:p>
          <a:p>
            <a:pPr lvl="1"/>
            <a:r>
              <a:rPr lang="en-US" dirty="0">
                <a:solidFill>
                  <a:srgbClr val="FF0000"/>
                </a:solidFill>
              </a:rPr>
              <a:t>Permutation:  Shuffling values of attributes in a table so that some of them are artificially linked to different data subjects.  Retains exact distribution of attribute values.</a:t>
            </a:r>
          </a:p>
          <a:p>
            <a:pPr lvl="2"/>
            <a:r>
              <a:rPr lang="en-US" b="1" dirty="0"/>
              <a:t>Failures</a:t>
            </a:r>
            <a:r>
              <a:rPr lang="en-US" dirty="0"/>
              <a:t>:</a:t>
            </a:r>
          </a:p>
          <a:p>
            <a:pPr lvl="3"/>
            <a:r>
              <a:rPr lang="en-US" b="1" dirty="0"/>
              <a:t>In above table:</a:t>
            </a:r>
          </a:p>
          <a:p>
            <a:pPr lvl="4"/>
            <a:r>
              <a:rPr lang="en-US" b="1" dirty="0"/>
              <a:t>E.g.  Inspection likely shows that, based on income and year of birth, CEO likely born in 1957 and has highest income while unemployed was born in 1964 and has lowest income.</a:t>
            </a:r>
          </a:p>
        </p:txBody>
      </p:sp>
    </p:spTree>
    <p:extLst>
      <p:ext uri="{BB962C8B-B14F-4D97-AF65-F5344CB8AC3E}">
        <p14:creationId xmlns:p14="http://schemas.microsoft.com/office/powerpoint/2010/main" val="1672246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fontScale="85000" lnSpcReduction="10000"/>
          </a:bodyPr>
          <a:lstStyle/>
          <a:p>
            <a:r>
              <a:rPr lang="en-US" dirty="0"/>
              <a:t>Approaches to Anonymization:</a:t>
            </a:r>
          </a:p>
          <a:p>
            <a:pPr lvl="1"/>
            <a:r>
              <a:rPr lang="en-US" dirty="0"/>
              <a:t>Randomization</a:t>
            </a:r>
          </a:p>
          <a:p>
            <a:pPr lvl="2"/>
            <a:r>
              <a:rPr lang="en-US" dirty="0"/>
              <a:t>Addition of noise:  “modifying attributes in the dataset such that they are less accurate whilst retaining the overall </a:t>
            </a:r>
            <a:r>
              <a:rPr lang="en-US" dirty="0" err="1"/>
              <a:t>distributiion</a:t>
            </a:r>
            <a:r>
              <a:rPr lang="en-US" dirty="0"/>
              <a:t>”</a:t>
            </a:r>
          </a:p>
          <a:p>
            <a:pPr lvl="2"/>
            <a:r>
              <a:rPr lang="en-US" dirty="0"/>
              <a:t>Permutation</a:t>
            </a:r>
          </a:p>
          <a:p>
            <a:pPr lvl="2"/>
            <a:r>
              <a:rPr lang="en-US" dirty="0">
                <a:solidFill>
                  <a:srgbClr val="FF0000"/>
                </a:solidFill>
              </a:rPr>
              <a:t>Differential Privacy:  typically generated through a subset of queries for a particular third party, while original data remains unchanged.</a:t>
            </a:r>
          </a:p>
          <a:p>
            <a:pPr lvl="1"/>
            <a:r>
              <a:rPr lang="en-US" dirty="0"/>
              <a:t>Generalization</a:t>
            </a:r>
          </a:p>
          <a:p>
            <a:pPr lvl="2"/>
            <a:r>
              <a:rPr lang="en-US" dirty="0"/>
              <a:t>Aggregation and K-Anonymity</a:t>
            </a:r>
          </a:p>
          <a:p>
            <a:pPr lvl="2"/>
            <a:r>
              <a:rPr lang="en-US" dirty="0"/>
              <a:t>L-Diversity</a:t>
            </a:r>
          </a:p>
          <a:p>
            <a:pPr lvl="2"/>
            <a:r>
              <a:rPr lang="en-US" dirty="0"/>
              <a:t>T-Closeness</a:t>
            </a:r>
          </a:p>
          <a:p>
            <a:pPr lvl="1"/>
            <a:r>
              <a:rPr lang="en-US" dirty="0" err="1"/>
              <a:t>Pseudonymization</a:t>
            </a:r>
            <a:endParaRPr lang="en-US" dirty="0"/>
          </a:p>
        </p:txBody>
      </p:sp>
    </p:spTree>
    <p:extLst>
      <p:ext uri="{BB962C8B-B14F-4D97-AF65-F5344CB8AC3E}">
        <p14:creationId xmlns:p14="http://schemas.microsoft.com/office/powerpoint/2010/main" val="2123168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4"/>
          <p:cNvSpPr>
            <a:spLocks noGrp="1"/>
          </p:cNvSpPr>
          <p:nvPr>
            <p:ph type="sldNum" sz="quarter" idx="12"/>
          </p:nvPr>
        </p:nvSpPr>
        <p:spPr>
          <a:noFill/>
          <a:ln>
            <a:noFill/>
          </a:ln>
        </p:spPr>
        <p:txBody>
          <a:bodyPr/>
          <a:lstStyle/>
          <a:p>
            <a:r>
              <a:rPr lang="en-US">
                <a:solidFill>
                  <a:schemeClr val="tx1"/>
                </a:solidFill>
              </a:rPr>
              <a:t>Page </a:t>
            </a:r>
            <a:fld id="{C1258BCF-1736-4425-8FF1-C6C718A33336}" type="slidenum">
              <a:rPr lang="en-US">
                <a:solidFill>
                  <a:schemeClr val="tx1"/>
                </a:solidFill>
              </a:rPr>
              <a:pPr/>
              <a:t>6</a:t>
            </a:fld>
            <a:endParaRPr lang="en-US">
              <a:solidFill>
                <a:schemeClr val="tx1"/>
              </a:solidFill>
            </a:endParaRPr>
          </a:p>
        </p:txBody>
      </p:sp>
      <p:sp>
        <p:nvSpPr>
          <p:cNvPr id="159746" name="Rectangle 2"/>
          <p:cNvSpPr>
            <a:spLocks noGrp="1" noChangeArrowheads="1"/>
          </p:cNvSpPr>
          <p:nvPr>
            <p:ph type="title"/>
          </p:nvPr>
        </p:nvSpPr>
        <p:spPr/>
        <p:txBody>
          <a:bodyPr anchor="t">
            <a:normAutofit/>
          </a:bodyPr>
          <a:lstStyle/>
          <a:p>
            <a:pPr defTabSz="914400"/>
            <a:r>
              <a:rPr lang="en-US" sz="2400" b="1" dirty="0"/>
              <a:t>A More Complete Picture</a:t>
            </a:r>
          </a:p>
        </p:txBody>
      </p:sp>
      <p:pic>
        <p:nvPicPr>
          <p:cNvPr id="1597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914400"/>
            <a:ext cx="8153400" cy="537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9749" name="Text Box 5"/>
          <p:cNvSpPr txBox="1">
            <a:spLocks noChangeArrowheads="1"/>
          </p:cNvSpPr>
          <p:nvPr/>
        </p:nvSpPr>
        <p:spPr bwMode="auto">
          <a:xfrm>
            <a:off x="5165729" y="1031875"/>
            <a:ext cx="184731" cy="369332"/>
          </a:xfrm>
          <a:prstGeom prst="rect">
            <a:avLst/>
          </a:prstGeom>
          <a:solidFill>
            <a:schemeClr val="tx2">
              <a:lumMod val="60000"/>
              <a:lumOff val="40000"/>
            </a:schemeClr>
          </a:solidFill>
          <a:ln>
            <a:noFill/>
          </a:ln>
          <a:effectLst/>
          <a:extLst/>
        </p:spPr>
        <p:txBody>
          <a:bodyPr wrap="none">
            <a:spAutoFit/>
          </a:bodyPr>
          <a:lstStyle/>
          <a:p>
            <a:pPr algn="l" eaLnBrk="1" hangingPunct="1">
              <a:spcBef>
                <a:spcPct val="0"/>
              </a:spcBef>
            </a:pPr>
            <a:endParaRPr lang="en-US" b="1">
              <a:solidFill>
                <a:schemeClr val="tx1"/>
              </a:solidFill>
              <a:latin typeface="Times New Roman" pitchFamily="18" charset="0"/>
            </a:endParaRPr>
          </a:p>
        </p:txBody>
      </p:sp>
      <p:sp>
        <p:nvSpPr>
          <p:cNvPr id="159750" name="Text Box 6"/>
          <p:cNvSpPr txBox="1">
            <a:spLocks noChangeArrowheads="1"/>
          </p:cNvSpPr>
          <p:nvPr/>
        </p:nvSpPr>
        <p:spPr bwMode="auto">
          <a:xfrm>
            <a:off x="2133604" y="3429000"/>
            <a:ext cx="941283" cy="369332"/>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Privacy</a:t>
            </a:r>
          </a:p>
        </p:txBody>
      </p:sp>
      <p:sp>
        <p:nvSpPr>
          <p:cNvPr id="159751" name="Text Box 7"/>
          <p:cNvSpPr txBox="1">
            <a:spLocks noChangeArrowheads="1"/>
          </p:cNvSpPr>
          <p:nvPr/>
        </p:nvSpPr>
        <p:spPr bwMode="auto">
          <a:xfrm>
            <a:off x="2982914" y="3048000"/>
            <a:ext cx="1537600" cy="369332"/>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Data Security</a:t>
            </a:r>
          </a:p>
        </p:txBody>
      </p:sp>
      <p:sp>
        <p:nvSpPr>
          <p:cNvPr id="159752" name="Text Box 8"/>
          <p:cNvSpPr txBox="1">
            <a:spLocks noChangeArrowheads="1"/>
          </p:cNvSpPr>
          <p:nvPr/>
        </p:nvSpPr>
        <p:spPr bwMode="auto">
          <a:xfrm>
            <a:off x="2906714" y="2667000"/>
            <a:ext cx="3585340" cy="369332"/>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Data Governance – Policy, Process</a:t>
            </a:r>
          </a:p>
        </p:txBody>
      </p:sp>
      <p:sp>
        <p:nvSpPr>
          <p:cNvPr id="159753" name="Text Box 9"/>
          <p:cNvSpPr txBox="1">
            <a:spLocks noChangeArrowheads="1"/>
          </p:cNvSpPr>
          <p:nvPr/>
        </p:nvSpPr>
        <p:spPr bwMode="auto">
          <a:xfrm>
            <a:off x="2604241" y="4728865"/>
            <a:ext cx="1544012" cy="369332"/>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Sustainability</a:t>
            </a:r>
          </a:p>
        </p:txBody>
      </p:sp>
      <p:sp>
        <p:nvSpPr>
          <p:cNvPr id="159754" name="Text Box 10"/>
          <p:cNvSpPr txBox="1">
            <a:spLocks noChangeArrowheads="1"/>
          </p:cNvSpPr>
          <p:nvPr/>
        </p:nvSpPr>
        <p:spPr bwMode="auto">
          <a:xfrm>
            <a:off x="2895600" y="4191000"/>
            <a:ext cx="1065356" cy="369332"/>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Software</a:t>
            </a:r>
          </a:p>
        </p:txBody>
      </p:sp>
      <p:sp>
        <p:nvSpPr>
          <p:cNvPr id="159755" name="Text Box 11"/>
          <p:cNvSpPr txBox="1">
            <a:spLocks noChangeArrowheads="1"/>
          </p:cNvSpPr>
          <p:nvPr/>
        </p:nvSpPr>
        <p:spPr bwMode="auto">
          <a:xfrm>
            <a:off x="3554854" y="3661114"/>
            <a:ext cx="941283" cy="369332"/>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OA&amp;M</a:t>
            </a:r>
          </a:p>
        </p:txBody>
      </p:sp>
      <p:sp>
        <p:nvSpPr>
          <p:cNvPr id="159756" name="Text Box 12"/>
          <p:cNvSpPr txBox="1">
            <a:spLocks noChangeArrowheads="1"/>
          </p:cNvSpPr>
          <p:nvPr/>
        </p:nvSpPr>
        <p:spPr bwMode="auto">
          <a:xfrm>
            <a:off x="5029200" y="3429000"/>
            <a:ext cx="1056700" cy="369332"/>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Integrity</a:t>
            </a:r>
          </a:p>
        </p:txBody>
      </p:sp>
      <p:sp>
        <p:nvSpPr>
          <p:cNvPr id="159758" name="Text Box 14"/>
          <p:cNvSpPr txBox="1">
            <a:spLocks noChangeArrowheads="1"/>
          </p:cNvSpPr>
          <p:nvPr/>
        </p:nvSpPr>
        <p:spPr bwMode="auto">
          <a:xfrm>
            <a:off x="3038018" y="5246140"/>
            <a:ext cx="2787943" cy="646331"/>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Distribution &amp; Ownership</a:t>
            </a:r>
          </a:p>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 of Results</a:t>
            </a:r>
          </a:p>
        </p:txBody>
      </p:sp>
      <p:sp>
        <p:nvSpPr>
          <p:cNvPr id="159759" name="Text Box 15"/>
          <p:cNvSpPr txBox="1">
            <a:spLocks noChangeArrowheads="1"/>
          </p:cNvSpPr>
          <p:nvPr/>
        </p:nvSpPr>
        <p:spPr bwMode="auto">
          <a:xfrm>
            <a:off x="4800600" y="3886200"/>
            <a:ext cx="1284288" cy="369332"/>
          </a:xfrm>
          <a:prstGeom prst="rect">
            <a:avLst/>
          </a:prstGeom>
          <a:noFill/>
          <a:ln>
            <a:noFill/>
          </a:ln>
          <a:effectLst/>
          <a:extLst/>
        </p:spPr>
        <p:txBody>
          <a:bodyPr>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Semantics</a:t>
            </a:r>
          </a:p>
        </p:txBody>
      </p:sp>
      <p:sp>
        <p:nvSpPr>
          <p:cNvPr id="159760" name="Text Box 16"/>
          <p:cNvSpPr txBox="1">
            <a:spLocks noChangeArrowheads="1"/>
          </p:cNvSpPr>
          <p:nvPr/>
        </p:nvSpPr>
        <p:spPr bwMode="auto">
          <a:xfrm>
            <a:off x="4800600" y="4267208"/>
            <a:ext cx="1284288" cy="646331"/>
          </a:xfrm>
          <a:prstGeom prst="rect">
            <a:avLst/>
          </a:prstGeom>
          <a:noFill/>
          <a:ln>
            <a:noFill/>
          </a:ln>
          <a:effectLst/>
          <a:extLst/>
        </p:spPr>
        <p:txBody>
          <a:bodyPr>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Framing Questions</a:t>
            </a:r>
          </a:p>
        </p:txBody>
      </p:sp>
      <p:sp>
        <p:nvSpPr>
          <p:cNvPr id="2" name="TextBox 1"/>
          <p:cNvSpPr txBox="1"/>
          <p:nvPr/>
        </p:nvSpPr>
        <p:spPr>
          <a:xfrm>
            <a:off x="683568" y="1828802"/>
            <a:ext cx="1221432" cy="646331"/>
          </a:xfrm>
          <a:prstGeom prst="rect">
            <a:avLst/>
          </a:prstGeom>
          <a:solidFill>
            <a:schemeClr val="tx2">
              <a:lumMod val="60000"/>
              <a:lumOff val="40000"/>
            </a:schemeClr>
          </a:solidFill>
        </p:spPr>
        <p:txBody>
          <a:bodyPr wrap="square" rtlCol="0">
            <a:spAutoFit/>
          </a:bodyPr>
          <a:lstStyle/>
          <a:p>
            <a:r>
              <a:rPr lang="en-US" b="1" dirty="0">
                <a:solidFill>
                  <a:schemeClr val="bg1"/>
                </a:solidFill>
              </a:rPr>
              <a:t>Data Analysis</a:t>
            </a:r>
          </a:p>
        </p:txBody>
      </p:sp>
      <p:sp>
        <p:nvSpPr>
          <p:cNvPr id="21" name="TextBox 20"/>
          <p:cNvSpPr txBox="1"/>
          <p:nvPr/>
        </p:nvSpPr>
        <p:spPr>
          <a:xfrm>
            <a:off x="1905001" y="1165917"/>
            <a:ext cx="1634114" cy="646331"/>
          </a:xfrm>
          <a:prstGeom prst="rect">
            <a:avLst/>
          </a:prstGeom>
          <a:solidFill>
            <a:schemeClr val="tx2">
              <a:lumMod val="60000"/>
              <a:lumOff val="40000"/>
            </a:schemeClr>
          </a:solidFill>
        </p:spPr>
        <p:txBody>
          <a:bodyPr wrap="square" rtlCol="0">
            <a:spAutoFit/>
          </a:bodyPr>
          <a:lstStyle/>
          <a:p>
            <a:r>
              <a:rPr lang="en-US" b="1" dirty="0">
                <a:solidFill>
                  <a:schemeClr val="bg1"/>
                </a:solidFill>
              </a:rPr>
              <a:t>Data</a:t>
            </a:r>
          </a:p>
          <a:p>
            <a:r>
              <a:rPr lang="en-US" b="1" dirty="0">
                <a:solidFill>
                  <a:schemeClr val="bg1"/>
                </a:solidFill>
              </a:rPr>
              <a:t>Management</a:t>
            </a:r>
          </a:p>
        </p:txBody>
      </p:sp>
      <p:sp>
        <p:nvSpPr>
          <p:cNvPr id="22" name="TextBox 21"/>
          <p:cNvSpPr txBox="1"/>
          <p:nvPr/>
        </p:nvSpPr>
        <p:spPr>
          <a:xfrm>
            <a:off x="4395954" y="1031875"/>
            <a:ext cx="1688934" cy="369332"/>
          </a:xfrm>
          <a:prstGeom prst="rect">
            <a:avLst/>
          </a:prstGeom>
          <a:solidFill>
            <a:schemeClr val="tx2">
              <a:lumMod val="60000"/>
              <a:lumOff val="40000"/>
            </a:schemeClr>
          </a:solidFill>
        </p:spPr>
        <p:txBody>
          <a:bodyPr wrap="square" rtlCol="0">
            <a:spAutoFit/>
          </a:bodyPr>
          <a:lstStyle/>
          <a:p>
            <a:r>
              <a:rPr lang="en-US" b="1" dirty="0">
                <a:solidFill>
                  <a:schemeClr val="bg1"/>
                </a:solidFill>
              </a:rPr>
              <a:t>Visualization</a:t>
            </a:r>
          </a:p>
        </p:txBody>
      </p:sp>
      <p:sp>
        <p:nvSpPr>
          <p:cNvPr id="23" name="TextBox 22"/>
          <p:cNvSpPr txBox="1"/>
          <p:nvPr/>
        </p:nvSpPr>
        <p:spPr>
          <a:xfrm>
            <a:off x="6553200" y="1505634"/>
            <a:ext cx="1619200" cy="369332"/>
          </a:xfrm>
          <a:prstGeom prst="rect">
            <a:avLst/>
          </a:prstGeom>
          <a:solidFill>
            <a:schemeClr val="tx2">
              <a:lumMod val="60000"/>
              <a:lumOff val="40000"/>
            </a:schemeClr>
          </a:solidFill>
        </p:spPr>
        <p:txBody>
          <a:bodyPr wrap="square" rtlCol="0">
            <a:spAutoFit/>
          </a:bodyPr>
          <a:lstStyle/>
          <a:p>
            <a:r>
              <a:rPr lang="en-US" b="1" dirty="0">
                <a:solidFill>
                  <a:schemeClr val="bg1"/>
                </a:solidFill>
              </a:rPr>
              <a:t>Applications</a:t>
            </a:r>
          </a:p>
        </p:txBody>
      </p:sp>
      <p:cxnSp>
        <p:nvCxnSpPr>
          <p:cNvPr id="4" name="Straight Connector 3"/>
          <p:cNvCxnSpPr/>
          <p:nvPr/>
        </p:nvCxnSpPr>
        <p:spPr>
          <a:xfrm>
            <a:off x="1752600" y="2209800"/>
            <a:ext cx="1143000" cy="15240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722057" y="1828800"/>
            <a:ext cx="315956" cy="22860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22" idx="2"/>
          </p:cNvCxnSpPr>
          <p:nvPr/>
        </p:nvCxnSpPr>
        <p:spPr>
          <a:xfrm flipH="1">
            <a:off x="4616991" y="1401215"/>
            <a:ext cx="623430" cy="473759"/>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23" idx="2"/>
          </p:cNvCxnSpPr>
          <p:nvPr/>
        </p:nvCxnSpPr>
        <p:spPr>
          <a:xfrm flipH="1">
            <a:off x="5519078" y="1874968"/>
            <a:ext cx="1843722" cy="276999"/>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27" name="Text Box 6"/>
          <p:cNvSpPr txBox="1">
            <a:spLocks noChangeArrowheads="1"/>
          </p:cNvSpPr>
          <p:nvPr/>
        </p:nvSpPr>
        <p:spPr bwMode="auto">
          <a:xfrm>
            <a:off x="1294284" y="2682631"/>
            <a:ext cx="1261884" cy="369332"/>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Incubation</a:t>
            </a:r>
          </a:p>
        </p:txBody>
      </p:sp>
      <p:sp>
        <p:nvSpPr>
          <p:cNvPr id="3" name="Footer Placeholder 2"/>
          <p:cNvSpPr>
            <a:spLocks noGrp="1"/>
          </p:cNvSpPr>
          <p:nvPr>
            <p:ph type="ftr" sz="quarter" idx="11"/>
          </p:nvPr>
        </p:nvSpPr>
        <p:spPr/>
        <p:txBody>
          <a:bodyPr/>
          <a:lstStyle/>
          <a:p>
            <a:r>
              <a:rPr lang="en-US"/>
              <a:t>DGB 5/2013</a:t>
            </a:r>
          </a:p>
        </p:txBody>
      </p:sp>
      <p:sp>
        <p:nvSpPr>
          <p:cNvPr id="26" name="Text Box 6"/>
          <p:cNvSpPr txBox="1">
            <a:spLocks noChangeArrowheads="1"/>
          </p:cNvSpPr>
          <p:nvPr/>
        </p:nvSpPr>
        <p:spPr bwMode="auto">
          <a:xfrm>
            <a:off x="1089724" y="3220998"/>
            <a:ext cx="1043876" cy="369332"/>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Sandbox</a:t>
            </a:r>
          </a:p>
        </p:txBody>
      </p:sp>
    </p:spTree>
    <p:extLst>
      <p:ext uri="{BB962C8B-B14F-4D97-AF65-F5344CB8AC3E}">
        <p14:creationId xmlns:p14="http://schemas.microsoft.com/office/powerpoint/2010/main" val="30056179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fontScale="92500" lnSpcReduction="20000"/>
          </a:bodyPr>
          <a:lstStyle/>
          <a:p>
            <a:r>
              <a:rPr lang="en-US" dirty="0"/>
              <a:t>Approaches to Anonymization:</a:t>
            </a:r>
          </a:p>
          <a:p>
            <a:pPr lvl="2"/>
            <a:r>
              <a:rPr lang="en-US" dirty="0">
                <a:solidFill>
                  <a:srgbClr val="FF0000"/>
                </a:solidFill>
              </a:rPr>
              <a:t>Differential Privacy:  typically generated through a subset of queries for a particular third party, while original data remains unchanged.</a:t>
            </a:r>
          </a:p>
          <a:p>
            <a:pPr lvl="2"/>
            <a:r>
              <a:rPr lang="en-US" b="1" dirty="0"/>
              <a:t>Basic Idea:</a:t>
            </a:r>
          </a:p>
          <a:p>
            <a:pPr lvl="3"/>
            <a:r>
              <a:rPr lang="en-US" b="1" dirty="0"/>
              <a:t>Given a statistic, A, aggregated over some dataset.</a:t>
            </a:r>
          </a:p>
          <a:p>
            <a:pPr lvl="3"/>
            <a:r>
              <a:rPr lang="en-US" b="1" dirty="0"/>
              <a:t>Protect against an attacker querying two sets, R and S, which may differ by only 1 record, and a test set Q.</a:t>
            </a:r>
          </a:p>
          <a:p>
            <a:pPr lvl="3"/>
            <a:r>
              <a:rPr lang="en-US" b="1" dirty="0"/>
              <a:t>A is called epsilon-differentially private if and only if:</a:t>
            </a:r>
          </a:p>
          <a:p>
            <a:pPr lvl="4"/>
            <a:r>
              <a:rPr lang="en-US" b="1" dirty="0"/>
              <a:t>|log( (P (A(R)) in Q)/P(A(S) in Q)) | &lt;= epsilon</a:t>
            </a:r>
          </a:p>
          <a:p>
            <a:pPr lvl="4"/>
            <a:r>
              <a:rPr lang="en-US" b="1" dirty="0"/>
              <a:t>(i.e. it is very difficult to tell whether probability of something being in R or S is different)</a:t>
            </a:r>
          </a:p>
          <a:p>
            <a:pPr lvl="3"/>
            <a:r>
              <a:rPr lang="en-US" b="1" dirty="0"/>
              <a:t>Basic Idea:  “Learn as much as possible about a group while revealing as little as possible about and individual in it”  Andy Greenberg, Wired 6/2016.</a:t>
            </a:r>
          </a:p>
        </p:txBody>
      </p:sp>
    </p:spTree>
    <p:extLst>
      <p:ext uri="{BB962C8B-B14F-4D97-AF65-F5344CB8AC3E}">
        <p14:creationId xmlns:p14="http://schemas.microsoft.com/office/powerpoint/2010/main" val="34335006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lnSpcReduction="10000"/>
          </a:bodyPr>
          <a:lstStyle/>
          <a:p>
            <a:r>
              <a:rPr lang="en-US" dirty="0"/>
              <a:t>Approaches to Anonymization:</a:t>
            </a:r>
          </a:p>
          <a:p>
            <a:pPr lvl="2"/>
            <a:r>
              <a:rPr lang="en-US" dirty="0">
                <a:solidFill>
                  <a:srgbClr val="FF0000"/>
                </a:solidFill>
              </a:rPr>
              <a:t>Differential Privacy:  typically generated through a subset of queries for a particular third party, while original data remains unchanged.</a:t>
            </a:r>
          </a:p>
          <a:p>
            <a:pPr lvl="2"/>
            <a:r>
              <a:rPr lang="en-US" b="1" dirty="0"/>
              <a:t>Guarantees:</a:t>
            </a:r>
          </a:p>
          <a:p>
            <a:pPr lvl="3"/>
            <a:r>
              <a:rPr lang="en-US" b="1" dirty="0"/>
              <a:t>Singling out:  If only statistics are output and rules applied to the set are well chosen, it should not be possible to use the answers to single out an individual</a:t>
            </a:r>
          </a:p>
          <a:p>
            <a:pPr lvl="3"/>
            <a:r>
              <a:rPr lang="en-US" b="1" dirty="0" err="1"/>
              <a:t>Linkability</a:t>
            </a:r>
            <a:r>
              <a:rPr lang="en-US" b="1" dirty="0"/>
              <a:t>:  Using multiple requests, it might be possible to link the entries relating to a specific individual between two answers.</a:t>
            </a:r>
          </a:p>
          <a:p>
            <a:pPr lvl="3"/>
            <a:r>
              <a:rPr lang="en-US" b="1" dirty="0"/>
              <a:t>Inference: Remains possible to infer information about individuals or groups by using multiple requests.</a:t>
            </a:r>
          </a:p>
        </p:txBody>
      </p:sp>
    </p:spTree>
    <p:extLst>
      <p:ext uri="{BB962C8B-B14F-4D97-AF65-F5344CB8AC3E}">
        <p14:creationId xmlns:p14="http://schemas.microsoft.com/office/powerpoint/2010/main" val="35382506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a:bodyPr>
          <a:lstStyle/>
          <a:p>
            <a:r>
              <a:rPr lang="en-US" dirty="0"/>
              <a:t>Approaches to Anonymization:</a:t>
            </a:r>
          </a:p>
          <a:p>
            <a:pPr lvl="1"/>
            <a:r>
              <a:rPr lang="en-US" dirty="0"/>
              <a:t>Randomization</a:t>
            </a:r>
          </a:p>
          <a:p>
            <a:pPr lvl="2"/>
            <a:r>
              <a:rPr lang="en-US" dirty="0">
                <a:solidFill>
                  <a:srgbClr val="FF0000"/>
                </a:solidFill>
              </a:rPr>
              <a:t>Differential Privacy:  typically generated through a subset of queries for a particular third party, while original data remains unchanged.</a:t>
            </a:r>
          </a:p>
          <a:p>
            <a:pPr lvl="2"/>
            <a:r>
              <a:rPr lang="en-US" b="1" dirty="0"/>
              <a:t>Common Mistakes:</a:t>
            </a:r>
          </a:p>
          <a:p>
            <a:pPr lvl="3"/>
            <a:r>
              <a:rPr lang="en-US" b="1" dirty="0"/>
              <a:t>Not injecting enough noise:  It remains a difficult problem to generate the proper amount of noise to add to the true answers, to both protect individuals and preserve usefulness of released responses.</a:t>
            </a:r>
          </a:p>
          <a:p>
            <a:pPr lvl="3"/>
            <a:r>
              <a:rPr lang="en-US" b="1" dirty="0"/>
              <a:t>Treating each query independently </a:t>
            </a:r>
          </a:p>
        </p:txBody>
      </p:sp>
    </p:spTree>
    <p:extLst>
      <p:ext uri="{BB962C8B-B14F-4D97-AF65-F5344CB8AC3E}">
        <p14:creationId xmlns:p14="http://schemas.microsoft.com/office/powerpoint/2010/main" val="6370835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fontScale="85000" lnSpcReduction="10000"/>
          </a:bodyPr>
          <a:lstStyle/>
          <a:p>
            <a:r>
              <a:rPr lang="en-US" dirty="0"/>
              <a:t>Approaches to Anonymization:</a:t>
            </a:r>
          </a:p>
          <a:p>
            <a:pPr lvl="1"/>
            <a:r>
              <a:rPr lang="en-US" dirty="0"/>
              <a:t>Randomization</a:t>
            </a:r>
          </a:p>
          <a:p>
            <a:pPr lvl="2"/>
            <a:r>
              <a:rPr lang="en-US" dirty="0"/>
              <a:t>Addition of noise</a:t>
            </a:r>
          </a:p>
          <a:p>
            <a:pPr lvl="2"/>
            <a:r>
              <a:rPr lang="en-US" dirty="0"/>
              <a:t>Permutation</a:t>
            </a:r>
          </a:p>
          <a:p>
            <a:pPr lvl="2"/>
            <a:r>
              <a:rPr lang="en-US" dirty="0"/>
              <a:t>Differential Privacy</a:t>
            </a:r>
          </a:p>
          <a:p>
            <a:pPr lvl="1"/>
            <a:r>
              <a:rPr lang="en-US" dirty="0"/>
              <a:t>Generalization</a:t>
            </a:r>
          </a:p>
          <a:p>
            <a:pPr lvl="2"/>
            <a:r>
              <a:rPr lang="en-US" dirty="0">
                <a:solidFill>
                  <a:srgbClr val="FF0000"/>
                </a:solidFill>
              </a:rPr>
              <a:t>Aggregation and K-Anonymity:  Techniques for preventing an individual from being singled out by grouping him/her with at least K other individuals.  Attribute values must be generalized such that each individual shares the same value (or range of values).</a:t>
            </a:r>
          </a:p>
          <a:p>
            <a:pPr lvl="2"/>
            <a:r>
              <a:rPr lang="en-US" dirty="0"/>
              <a:t>L-Diversity</a:t>
            </a:r>
          </a:p>
          <a:p>
            <a:pPr lvl="2"/>
            <a:r>
              <a:rPr lang="en-US" dirty="0"/>
              <a:t>T-Closeness</a:t>
            </a:r>
          </a:p>
          <a:p>
            <a:pPr lvl="1"/>
            <a:r>
              <a:rPr lang="en-US"/>
              <a:t>Pseudonymization</a:t>
            </a:r>
            <a:endParaRPr lang="en-US" dirty="0"/>
          </a:p>
        </p:txBody>
      </p:sp>
    </p:spTree>
    <p:extLst>
      <p:ext uri="{BB962C8B-B14F-4D97-AF65-F5344CB8AC3E}">
        <p14:creationId xmlns:p14="http://schemas.microsoft.com/office/powerpoint/2010/main" val="21231689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fontScale="85000" lnSpcReduction="20000"/>
          </a:bodyPr>
          <a:lstStyle/>
          <a:p>
            <a:r>
              <a:rPr lang="en-US" dirty="0"/>
              <a:t>Approaches to Anonymization:</a:t>
            </a:r>
          </a:p>
          <a:p>
            <a:pPr lvl="1"/>
            <a:r>
              <a:rPr lang="en-US" dirty="0"/>
              <a:t>Generalization:</a:t>
            </a:r>
          </a:p>
          <a:p>
            <a:pPr lvl="2"/>
            <a:r>
              <a:rPr lang="en-US" dirty="0">
                <a:solidFill>
                  <a:srgbClr val="FF0000"/>
                </a:solidFill>
              </a:rPr>
              <a:t>Aggregation and K-Anonymity:  Techniques for preventing an individual from being singled out by grouping him/her with at least K other individuals.  Attribute values must be generalized such that each individual shares the same value (or range of values).</a:t>
            </a:r>
          </a:p>
          <a:p>
            <a:pPr lvl="2"/>
            <a:r>
              <a:rPr lang="en-US" b="1" dirty="0"/>
              <a:t>Guarantees:</a:t>
            </a:r>
          </a:p>
          <a:p>
            <a:pPr lvl="3"/>
            <a:r>
              <a:rPr lang="en-US" b="1" dirty="0"/>
              <a:t>Singling out:  since the same attributes are shared by K individuals, it should no longer be possible to single out an individual within the group of K.</a:t>
            </a:r>
          </a:p>
          <a:p>
            <a:pPr lvl="3"/>
            <a:r>
              <a:rPr lang="en-US" b="1" dirty="0" err="1"/>
              <a:t>Linkability</a:t>
            </a:r>
            <a:r>
              <a:rPr lang="en-US" b="1" dirty="0"/>
              <a:t>:  Limited, but remains possible to link records by groups of K individuals.  Then probability that two records correspond to the same pseudo-identifiers is 1/K.</a:t>
            </a:r>
          </a:p>
          <a:p>
            <a:pPr lvl="3"/>
            <a:r>
              <a:rPr lang="en-US" b="1" dirty="0"/>
              <a:t>Inference: K-anonymity does not prevent inference attacks.  If it is known what group an individual belongs to, it is trivial to retrieve attributes.</a:t>
            </a:r>
          </a:p>
        </p:txBody>
      </p:sp>
    </p:spTree>
    <p:extLst>
      <p:ext uri="{BB962C8B-B14F-4D97-AF65-F5344CB8AC3E}">
        <p14:creationId xmlns:p14="http://schemas.microsoft.com/office/powerpoint/2010/main" val="17643862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fontScale="92500" lnSpcReduction="10000"/>
          </a:bodyPr>
          <a:lstStyle/>
          <a:p>
            <a:r>
              <a:rPr lang="en-US" dirty="0"/>
              <a:t>Approaches to Anonymization:</a:t>
            </a:r>
          </a:p>
          <a:p>
            <a:pPr lvl="1"/>
            <a:r>
              <a:rPr lang="en-US" dirty="0"/>
              <a:t>Generalization:</a:t>
            </a:r>
          </a:p>
          <a:p>
            <a:pPr lvl="2"/>
            <a:r>
              <a:rPr lang="en-US" dirty="0">
                <a:solidFill>
                  <a:srgbClr val="FF0000"/>
                </a:solidFill>
              </a:rPr>
              <a:t>Aggregation and K-Anonymity:  Techniques for preventing an individual from being singled out by grouping him/her with at least K other individuals.  Attribute values must be generalized such that each individual shares the same value (or range of values).</a:t>
            </a:r>
          </a:p>
          <a:p>
            <a:pPr lvl="2"/>
            <a:r>
              <a:rPr lang="en-US" b="1" dirty="0"/>
              <a:t>Common Mistakes:</a:t>
            </a:r>
          </a:p>
          <a:p>
            <a:pPr lvl="3"/>
            <a:r>
              <a:rPr lang="en-US" b="1" dirty="0"/>
              <a:t>Missing some quasi-identifiers:  See following table</a:t>
            </a:r>
          </a:p>
          <a:p>
            <a:pPr lvl="3"/>
            <a:r>
              <a:rPr lang="en-US" b="1" dirty="0"/>
              <a:t>Small value of K:  Increases to value of an inference attack.</a:t>
            </a:r>
          </a:p>
          <a:p>
            <a:pPr lvl="3"/>
            <a:r>
              <a:rPr lang="en-US" b="1" dirty="0"/>
              <a:t>Not grouping individuals with the same weight:  Crucial that no single individual represent too important a fraction of the entries in a cluster.</a:t>
            </a:r>
          </a:p>
        </p:txBody>
      </p:sp>
    </p:spTree>
    <p:extLst>
      <p:ext uri="{BB962C8B-B14F-4D97-AF65-F5344CB8AC3E}">
        <p14:creationId xmlns:p14="http://schemas.microsoft.com/office/powerpoint/2010/main" val="37056383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5" name="Rectangle 4"/>
          <p:cNvSpPr/>
          <p:nvPr/>
        </p:nvSpPr>
        <p:spPr>
          <a:xfrm>
            <a:off x="1447800" y="2274838"/>
            <a:ext cx="6477000" cy="2585323"/>
          </a:xfrm>
          <a:prstGeom prst="rect">
            <a:avLst/>
          </a:prstGeom>
        </p:spPr>
        <p:txBody>
          <a:bodyPr wrap="square">
            <a:spAutoFit/>
          </a:bodyPr>
          <a:lstStyle/>
          <a:p>
            <a:r>
              <a:rPr lang="en-US" b="1" dirty="0"/>
              <a:t>Year   Gender      ZIP         Diagnosis </a:t>
            </a:r>
          </a:p>
          <a:p>
            <a:endParaRPr lang="en-US" b="1" dirty="0"/>
          </a:p>
          <a:p>
            <a:r>
              <a:rPr lang="en-US" b="1" dirty="0"/>
              <a:t>1957       M         750*       Heart attack </a:t>
            </a:r>
          </a:p>
          <a:p>
            <a:r>
              <a:rPr lang="en-US" b="1" dirty="0"/>
              <a:t>1957       M         750*       Cholesterol </a:t>
            </a:r>
          </a:p>
          <a:p>
            <a:r>
              <a:rPr lang="en-US" b="1" dirty="0"/>
              <a:t>1957       M         750*       Cholesterol </a:t>
            </a:r>
          </a:p>
          <a:p>
            <a:r>
              <a:rPr lang="en-US" b="1" dirty="0"/>
              <a:t>1964       M         750*       Heart attack </a:t>
            </a:r>
          </a:p>
          <a:p>
            <a:r>
              <a:rPr lang="en-US" b="1" dirty="0"/>
              <a:t>1964       M         750*       Heart attack</a:t>
            </a:r>
          </a:p>
          <a:p>
            <a:endParaRPr lang="en-US" b="1" dirty="0"/>
          </a:p>
          <a:p>
            <a:r>
              <a:rPr lang="en-US" b="1" dirty="0"/>
              <a:t>Table 2. An example of poorly engineered k-</a:t>
            </a:r>
            <a:r>
              <a:rPr lang="en-US" b="1" dirty="0" err="1"/>
              <a:t>anonymisation</a:t>
            </a:r>
            <a:endParaRPr lang="en-US" b="1" dirty="0"/>
          </a:p>
        </p:txBody>
      </p:sp>
    </p:spTree>
    <p:extLst>
      <p:ext uri="{BB962C8B-B14F-4D97-AF65-F5344CB8AC3E}">
        <p14:creationId xmlns:p14="http://schemas.microsoft.com/office/powerpoint/2010/main" val="2531454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lnSpcReduction="10000"/>
          </a:bodyPr>
          <a:lstStyle/>
          <a:p>
            <a:r>
              <a:rPr lang="en-US" dirty="0"/>
              <a:t>Approaches to Anonymization:</a:t>
            </a:r>
          </a:p>
          <a:p>
            <a:pPr lvl="1"/>
            <a:r>
              <a:rPr lang="en-US" dirty="0"/>
              <a:t>Generalization:</a:t>
            </a:r>
          </a:p>
          <a:p>
            <a:pPr lvl="2"/>
            <a:r>
              <a:rPr lang="en-US" dirty="0">
                <a:solidFill>
                  <a:srgbClr val="FF0000"/>
                </a:solidFill>
              </a:rPr>
              <a:t>Aggregation and K-Anonymity:  Techniques for preventing an individual from being singled out by grouping him/her with at least K other individuals.  Attribute values must be generalized such that each individual shares the same value (or range of values).</a:t>
            </a:r>
          </a:p>
          <a:p>
            <a:pPr lvl="2"/>
            <a:r>
              <a:rPr lang="en-US" b="1" dirty="0"/>
              <a:t>Failures:</a:t>
            </a:r>
          </a:p>
          <a:p>
            <a:pPr lvl="3"/>
            <a:r>
              <a:rPr lang="en-US" b="1" dirty="0"/>
              <a:t>Inference attacks:  In above table, if an attacker knows a specific individual is in a table, and was born in 1964, then he also knows the individual had a heart attack.  In addition, if in France, 750* = Paris, so individual resides in Paris.</a:t>
            </a:r>
          </a:p>
        </p:txBody>
      </p:sp>
    </p:spTree>
    <p:extLst>
      <p:ext uri="{BB962C8B-B14F-4D97-AF65-F5344CB8AC3E}">
        <p14:creationId xmlns:p14="http://schemas.microsoft.com/office/powerpoint/2010/main" val="25314543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fontScale="70000" lnSpcReduction="20000"/>
          </a:bodyPr>
          <a:lstStyle/>
          <a:p>
            <a:r>
              <a:rPr lang="en-US" dirty="0"/>
              <a:t>Approaches to Anonymization:</a:t>
            </a:r>
          </a:p>
          <a:p>
            <a:pPr lvl="1"/>
            <a:r>
              <a:rPr lang="en-US" dirty="0"/>
              <a:t>Randomization</a:t>
            </a:r>
          </a:p>
          <a:p>
            <a:pPr lvl="2"/>
            <a:r>
              <a:rPr lang="en-US" dirty="0"/>
              <a:t>Addition of noise</a:t>
            </a:r>
          </a:p>
          <a:p>
            <a:pPr lvl="2"/>
            <a:r>
              <a:rPr lang="en-US" dirty="0"/>
              <a:t>Permutation</a:t>
            </a:r>
          </a:p>
          <a:p>
            <a:pPr lvl="2"/>
            <a:r>
              <a:rPr lang="en-US" dirty="0"/>
              <a:t>Differential Privacy</a:t>
            </a:r>
          </a:p>
          <a:p>
            <a:pPr lvl="1"/>
            <a:r>
              <a:rPr lang="en-US" dirty="0"/>
              <a:t>Generalization</a:t>
            </a:r>
          </a:p>
          <a:p>
            <a:pPr lvl="2"/>
            <a:r>
              <a:rPr lang="en-US" dirty="0"/>
              <a:t>Aggregation and K-Anonymity:  Techniques for preventing an individual from being singled out by grouping him/her with at least K other individuals.  Attribute values must be generalized such that each individual shares the same value (or range of values).</a:t>
            </a:r>
          </a:p>
          <a:p>
            <a:pPr lvl="2"/>
            <a:r>
              <a:rPr lang="en-US" dirty="0">
                <a:solidFill>
                  <a:srgbClr val="FF0000"/>
                </a:solidFill>
              </a:rPr>
              <a:t>L-Diversity:  extends K-anonymity to ensure that inference attacks are no longer possible by ensuring that in each equivalence class every attribute has at least l different values.  Still subject to probabilistic inference attacks. </a:t>
            </a:r>
          </a:p>
          <a:p>
            <a:pPr lvl="2"/>
            <a:r>
              <a:rPr lang="en-US" dirty="0">
                <a:solidFill>
                  <a:srgbClr val="FF0000"/>
                </a:solidFill>
              </a:rPr>
              <a:t>T-Closeness:  attempts to create equivalence classes that resemble the initial distribution of the attributes in a table.</a:t>
            </a:r>
          </a:p>
          <a:p>
            <a:pPr lvl="1"/>
            <a:r>
              <a:rPr lang="en-US" dirty="0" err="1"/>
              <a:t>Pseudonymization</a:t>
            </a:r>
            <a:endParaRPr lang="en-US" dirty="0"/>
          </a:p>
        </p:txBody>
      </p:sp>
    </p:spTree>
    <p:extLst>
      <p:ext uri="{BB962C8B-B14F-4D97-AF65-F5344CB8AC3E}">
        <p14:creationId xmlns:p14="http://schemas.microsoft.com/office/powerpoint/2010/main" val="34981426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fontScale="85000" lnSpcReduction="20000"/>
          </a:bodyPr>
          <a:lstStyle/>
          <a:p>
            <a:r>
              <a:rPr lang="en-US" dirty="0"/>
              <a:t>Approaches to Anonymization:</a:t>
            </a:r>
          </a:p>
          <a:p>
            <a:pPr lvl="1"/>
            <a:r>
              <a:rPr lang="en-US" dirty="0"/>
              <a:t>Generalization:</a:t>
            </a:r>
          </a:p>
          <a:p>
            <a:pPr lvl="2"/>
            <a:r>
              <a:rPr lang="en-US" dirty="0">
                <a:solidFill>
                  <a:srgbClr val="FF0000"/>
                </a:solidFill>
              </a:rPr>
              <a:t>L-Diversity:  extends K-anonymity to ensure that inference attacks are no longer possible by ensuring that in each equivalence class every attribute has at least l different values.  Still subject to probabilistic inference attacks. </a:t>
            </a:r>
          </a:p>
          <a:p>
            <a:pPr lvl="2"/>
            <a:r>
              <a:rPr lang="en-US" dirty="0">
                <a:solidFill>
                  <a:srgbClr val="FF0000"/>
                </a:solidFill>
              </a:rPr>
              <a:t>T-Closeness:  attempts to create equivalence classes that resemble the initial distribution of the attributes in a table.</a:t>
            </a:r>
          </a:p>
          <a:p>
            <a:pPr lvl="2"/>
            <a:r>
              <a:rPr lang="en-US" b="1" dirty="0"/>
              <a:t>Guarantees:</a:t>
            </a:r>
          </a:p>
          <a:p>
            <a:pPr lvl="3"/>
            <a:r>
              <a:rPr lang="en-US" b="1" dirty="0"/>
              <a:t>Singling out:  as with k-anonymity, l-diversity and t-closeness can ensure that records relating to an individual cannot be singled out.</a:t>
            </a:r>
          </a:p>
          <a:p>
            <a:pPr lvl="3"/>
            <a:r>
              <a:rPr lang="en-US" b="1" dirty="0" err="1"/>
              <a:t>Linkability</a:t>
            </a:r>
            <a:r>
              <a:rPr lang="en-US" b="1" dirty="0"/>
              <a:t>:  Limited, as with K-anonymity.  The probability that two records correspond to the same pseudo-identifiers is 1/N (where N is the number of data subjects in the database).</a:t>
            </a:r>
          </a:p>
          <a:p>
            <a:pPr lvl="3"/>
            <a:r>
              <a:rPr lang="en-US" b="1" dirty="0"/>
              <a:t>Inference: It is no longer possible to set up an inference attack against an l-diverse or t-close database with 100% confidence.</a:t>
            </a:r>
          </a:p>
        </p:txBody>
      </p:sp>
    </p:spTree>
    <p:extLst>
      <p:ext uri="{BB962C8B-B14F-4D97-AF65-F5344CB8AC3E}">
        <p14:creationId xmlns:p14="http://schemas.microsoft.com/office/powerpoint/2010/main" val="531757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Data Governance</a:t>
            </a:r>
          </a:p>
        </p:txBody>
      </p:sp>
      <p:sp>
        <p:nvSpPr>
          <p:cNvPr id="3" name="Content Placeholder 2"/>
          <p:cNvSpPr>
            <a:spLocks noGrp="1"/>
          </p:cNvSpPr>
          <p:nvPr>
            <p:ph idx="1"/>
          </p:nvPr>
        </p:nvSpPr>
        <p:spPr/>
        <p:txBody>
          <a:bodyPr>
            <a:normAutofit lnSpcReduction="10000"/>
          </a:bodyPr>
          <a:lstStyle/>
          <a:p>
            <a:r>
              <a:rPr lang="en-US" dirty="0"/>
              <a:t>Policy =&gt; Process =&gt; Practice</a:t>
            </a:r>
          </a:p>
          <a:p>
            <a:r>
              <a:rPr lang="en-US" dirty="0"/>
              <a:t>Data Modeling</a:t>
            </a:r>
          </a:p>
          <a:p>
            <a:r>
              <a:rPr lang="en-US" dirty="0"/>
              <a:t>Data Quality</a:t>
            </a:r>
          </a:p>
          <a:p>
            <a:r>
              <a:rPr lang="en-US" dirty="0"/>
              <a:t>Risk &amp; Compliance</a:t>
            </a:r>
          </a:p>
          <a:p>
            <a:r>
              <a:rPr lang="en-US" dirty="0"/>
              <a:t>Retention</a:t>
            </a:r>
          </a:p>
          <a:p>
            <a:r>
              <a:rPr lang="en-US" dirty="0"/>
              <a:t>Privacy and Security</a:t>
            </a:r>
          </a:p>
          <a:p>
            <a:r>
              <a:rPr lang="en-US" dirty="0"/>
              <a:t>Chief Data Officer or CIO?  Chief Privacy Officer, Chief Security Officer, …</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7</a:t>
            </a:fld>
            <a:endParaRPr lang="en-US"/>
          </a:p>
        </p:txBody>
      </p:sp>
    </p:spTree>
    <p:extLst>
      <p:ext uri="{BB962C8B-B14F-4D97-AF65-F5344CB8AC3E}">
        <p14:creationId xmlns:p14="http://schemas.microsoft.com/office/powerpoint/2010/main" val="18871625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fontScale="92500" lnSpcReduction="10000"/>
          </a:bodyPr>
          <a:lstStyle/>
          <a:p>
            <a:r>
              <a:rPr lang="en-US" dirty="0"/>
              <a:t>Approaches to Anonymization:</a:t>
            </a:r>
          </a:p>
          <a:p>
            <a:pPr lvl="1"/>
            <a:r>
              <a:rPr lang="en-US" dirty="0"/>
              <a:t>Generalization:</a:t>
            </a:r>
          </a:p>
          <a:p>
            <a:pPr lvl="2"/>
            <a:r>
              <a:rPr lang="en-US" dirty="0">
                <a:solidFill>
                  <a:srgbClr val="FF0000"/>
                </a:solidFill>
              </a:rPr>
              <a:t>L-Diversity:  extends K-anonymity to ensure that inference attacks are no longer possible by ensuring that in each equivalence class every attribute has at least l different values.  Still subject to probabilistic inference attacks. </a:t>
            </a:r>
          </a:p>
          <a:p>
            <a:pPr lvl="2"/>
            <a:r>
              <a:rPr lang="en-US" dirty="0">
                <a:solidFill>
                  <a:srgbClr val="FF0000"/>
                </a:solidFill>
              </a:rPr>
              <a:t>T-Closeness:  attempts to create equivalence classes that resemble the initial distribution of the attributes in a table.</a:t>
            </a:r>
          </a:p>
          <a:p>
            <a:pPr lvl="2"/>
            <a:r>
              <a:rPr lang="en-US" b="1" dirty="0"/>
              <a:t>Common Mistakes:</a:t>
            </a:r>
          </a:p>
          <a:p>
            <a:pPr lvl="3"/>
            <a:r>
              <a:rPr lang="en-US" b="1" dirty="0"/>
              <a:t>Protecting sensitive attributes  by mixing them with other sensitive attributes.  Distribution of values of an attribute should mirror distributions of values in the total population, or be uniform.</a:t>
            </a:r>
          </a:p>
        </p:txBody>
      </p:sp>
    </p:spTree>
    <p:extLst>
      <p:ext uri="{BB962C8B-B14F-4D97-AF65-F5344CB8AC3E}">
        <p14:creationId xmlns:p14="http://schemas.microsoft.com/office/powerpoint/2010/main" val="15585647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737" y="1295400"/>
            <a:ext cx="6581775"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83222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350" y="2214563"/>
            <a:ext cx="6591300" cy="242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8298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fontScale="92500" lnSpcReduction="10000"/>
          </a:bodyPr>
          <a:lstStyle/>
          <a:p>
            <a:r>
              <a:rPr lang="en-US" dirty="0"/>
              <a:t>Approaches to Anonymization:</a:t>
            </a:r>
          </a:p>
          <a:p>
            <a:pPr lvl="1"/>
            <a:r>
              <a:rPr lang="en-US" dirty="0"/>
              <a:t>Generalization:</a:t>
            </a:r>
          </a:p>
          <a:p>
            <a:pPr lvl="2"/>
            <a:r>
              <a:rPr lang="en-US" dirty="0">
                <a:solidFill>
                  <a:srgbClr val="FF0000"/>
                </a:solidFill>
              </a:rPr>
              <a:t>L-Diversity:  extends K-anonymity to ensure that inference attacks are no longer possible by ensuring that in each equivalence class every attribute has at least l different values.  Still subject to probabilistic inference attacks. </a:t>
            </a:r>
          </a:p>
          <a:p>
            <a:pPr lvl="2"/>
            <a:r>
              <a:rPr lang="en-US" dirty="0">
                <a:solidFill>
                  <a:srgbClr val="FF0000"/>
                </a:solidFill>
              </a:rPr>
              <a:t>T-Closeness:  attempts to create equivalence classes that resemble the initial distribution of the attributes in a table.</a:t>
            </a:r>
          </a:p>
          <a:p>
            <a:pPr lvl="2"/>
            <a:r>
              <a:rPr lang="en-US" b="1" dirty="0"/>
              <a:t>Failures:</a:t>
            </a:r>
          </a:p>
          <a:p>
            <a:pPr lvl="3"/>
            <a:r>
              <a:rPr lang="en-US" b="1" dirty="0"/>
              <a:t>See above tables.  L-diversity is true with respect to “diagnosis” but knowing that an individual born in 1964 is in this table, it is still possible to conclude, with very high confidence, that he/she had a heart attack.</a:t>
            </a:r>
          </a:p>
        </p:txBody>
      </p:sp>
    </p:spTree>
    <p:extLst>
      <p:ext uri="{BB962C8B-B14F-4D97-AF65-F5344CB8AC3E}">
        <p14:creationId xmlns:p14="http://schemas.microsoft.com/office/powerpoint/2010/main" val="35992987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fontScale="62500" lnSpcReduction="20000"/>
          </a:bodyPr>
          <a:lstStyle/>
          <a:p>
            <a:r>
              <a:rPr lang="en-US" dirty="0"/>
              <a:t>Approaches to Anonymization:</a:t>
            </a:r>
          </a:p>
          <a:p>
            <a:pPr lvl="1"/>
            <a:r>
              <a:rPr lang="en-US" dirty="0"/>
              <a:t>Randomization</a:t>
            </a:r>
          </a:p>
          <a:p>
            <a:pPr lvl="2"/>
            <a:r>
              <a:rPr lang="en-US" dirty="0"/>
              <a:t>Addition of noise</a:t>
            </a:r>
          </a:p>
          <a:p>
            <a:pPr lvl="2"/>
            <a:r>
              <a:rPr lang="en-US" dirty="0"/>
              <a:t>Permutation</a:t>
            </a:r>
          </a:p>
          <a:p>
            <a:pPr lvl="2"/>
            <a:r>
              <a:rPr lang="en-US" dirty="0"/>
              <a:t>Differential Privacy</a:t>
            </a:r>
          </a:p>
          <a:p>
            <a:pPr lvl="1"/>
            <a:r>
              <a:rPr lang="en-US" dirty="0"/>
              <a:t>Generalization</a:t>
            </a:r>
          </a:p>
          <a:p>
            <a:pPr lvl="2"/>
            <a:r>
              <a:rPr lang="en-US" dirty="0"/>
              <a:t>Aggregation and K-Anonymity:  Techniques for preventing an individual from being singled out by grouping him/her with at least K other individuals.  Attribute values must be generalized such that each individual shares the same value (or range of values).</a:t>
            </a:r>
          </a:p>
          <a:p>
            <a:pPr lvl="2"/>
            <a:r>
              <a:rPr lang="en-US" dirty="0"/>
              <a:t>L-Diversity:  extends K-anonymity to ensure that inference attacks are no longer possible by ensuring that in each equivalence class every attribute has at least l different values.  Still subject to probabilistic inference attacks. </a:t>
            </a:r>
          </a:p>
          <a:p>
            <a:pPr lvl="2"/>
            <a:r>
              <a:rPr lang="en-US" dirty="0"/>
              <a:t>T-Closeness:  attempts to create equivalence classes that resemble the initial distribution of the attributes in a table.</a:t>
            </a:r>
          </a:p>
          <a:p>
            <a:pPr lvl="1"/>
            <a:r>
              <a:rPr lang="en-US" dirty="0" err="1">
                <a:solidFill>
                  <a:srgbClr val="FF0000"/>
                </a:solidFill>
              </a:rPr>
              <a:t>Pseudonymization</a:t>
            </a:r>
            <a:r>
              <a:rPr lang="en-US" dirty="0">
                <a:solidFill>
                  <a:srgbClr val="FF0000"/>
                </a:solidFill>
              </a:rPr>
              <a:t>:  replacing one attribute in a record, typically a unique attribute, with another attribute.  When used alone will typically not result in an anonymous dataset.</a:t>
            </a:r>
          </a:p>
        </p:txBody>
      </p:sp>
    </p:spTree>
    <p:extLst>
      <p:ext uri="{BB962C8B-B14F-4D97-AF65-F5344CB8AC3E}">
        <p14:creationId xmlns:p14="http://schemas.microsoft.com/office/powerpoint/2010/main" val="16109913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fontScale="55000" lnSpcReduction="20000"/>
          </a:bodyPr>
          <a:lstStyle/>
          <a:p>
            <a:r>
              <a:rPr lang="en-US" dirty="0"/>
              <a:t>Approaches to Anonymization:</a:t>
            </a:r>
          </a:p>
          <a:p>
            <a:pPr lvl="1"/>
            <a:r>
              <a:rPr lang="en-US" dirty="0" err="1">
                <a:solidFill>
                  <a:srgbClr val="FF0000"/>
                </a:solidFill>
              </a:rPr>
              <a:t>Pseudonymization</a:t>
            </a:r>
            <a:r>
              <a:rPr lang="en-US" dirty="0">
                <a:solidFill>
                  <a:srgbClr val="FF0000"/>
                </a:solidFill>
              </a:rPr>
              <a:t>:  replacing one attribute in a record, typically a unique attribute, with another attribute.  When used alone will typically not result in an anonymous dataset.</a:t>
            </a:r>
          </a:p>
          <a:p>
            <a:pPr lvl="2"/>
            <a:r>
              <a:rPr lang="en-US" sz="2900" b="1" dirty="0"/>
              <a:t>Techniques:</a:t>
            </a:r>
          </a:p>
          <a:p>
            <a:pPr lvl="3"/>
            <a:r>
              <a:rPr lang="en-US" sz="2600" b="1" dirty="0"/>
              <a:t>Encryption with secret key:  Key holder can easily re-identify the data subject using decryption.  Assuming that state of the art encryption is used, decryption will require knowledge of the key.</a:t>
            </a:r>
          </a:p>
          <a:p>
            <a:pPr lvl="3"/>
            <a:r>
              <a:rPr lang="en-US" sz="2600" b="1" dirty="0"/>
              <a:t>Hash function:  function returning a fixed size output from any size input, and cannot be reversed.  Subject to brute force attacks, and pre-computed tables can allow bulk reversal of the hashes.</a:t>
            </a:r>
          </a:p>
          <a:p>
            <a:pPr lvl="3"/>
            <a:r>
              <a:rPr lang="en-US" sz="2600" b="1" dirty="0"/>
              <a:t>Salted hash function:  random value, “salt value” is added to the attribute being hashed.</a:t>
            </a:r>
          </a:p>
          <a:p>
            <a:pPr lvl="3"/>
            <a:r>
              <a:rPr lang="en-US" sz="2600" b="1" dirty="0"/>
              <a:t>Keyed hash function with stored key:  a hash function which uses a secret key as additional input, reducing the possibilities and therefore value of brute force attack</a:t>
            </a:r>
          </a:p>
          <a:p>
            <a:pPr lvl="3"/>
            <a:r>
              <a:rPr lang="en-US" sz="2600" b="1" dirty="0"/>
              <a:t>Deterministic encryption or keyed-hash function with deletion of the key: roughly equivalent to replacing attribute value by a random number and deleting the correspondence table.</a:t>
            </a:r>
          </a:p>
          <a:p>
            <a:pPr lvl="3"/>
            <a:r>
              <a:rPr lang="en-US" sz="2600" b="1" dirty="0"/>
              <a:t>Tokenization:  often used in financial data to replace card ID numbers by values that have reduced usefulness to an attacker.  Typically based on one-way encryption or assignment, through an index function, of a sequence number or randomly generated number not generated from the original data.</a:t>
            </a:r>
          </a:p>
        </p:txBody>
      </p:sp>
    </p:spTree>
    <p:extLst>
      <p:ext uri="{BB962C8B-B14F-4D97-AF65-F5344CB8AC3E}">
        <p14:creationId xmlns:p14="http://schemas.microsoft.com/office/powerpoint/2010/main" val="3369038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fontScale="92500" lnSpcReduction="20000"/>
          </a:bodyPr>
          <a:lstStyle/>
          <a:p>
            <a:r>
              <a:rPr lang="en-US" dirty="0"/>
              <a:t>Approaches to Anonymization:</a:t>
            </a:r>
          </a:p>
          <a:p>
            <a:pPr lvl="1"/>
            <a:r>
              <a:rPr lang="en-US" dirty="0" err="1">
                <a:solidFill>
                  <a:srgbClr val="FF0000"/>
                </a:solidFill>
              </a:rPr>
              <a:t>Pseudonymization</a:t>
            </a:r>
            <a:r>
              <a:rPr lang="en-US" dirty="0">
                <a:solidFill>
                  <a:srgbClr val="FF0000"/>
                </a:solidFill>
              </a:rPr>
              <a:t>:  replacing one attribute in a record, typically a unique attribute, with another attribute.  When used alone will typically not result in an anonymous dataset.</a:t>
            </a:r>
          </a:p>
          <a:p>
            <a:pPr lvl="2"/>
            <a:r>
              <a:rPr lang="en-US" b="1" dirty="0"/>
              <a:t>Guarantees:</a:t>
            </a:r>
          </a:p>
          <a:p>
            <a:pPr lvl="3"/>
            <a:r>
              <a:rPr lang="en-US" b="1" dirty="0"/>
              <a:t>Singling out:  still possible to single out individuals as the individual is still identified by a unique attribute.</a:t>
            </a:r>
          </a:p>
          <a:p>
            <a:pPr lvl="3"/>
            <a:r>
              <a:rPr lang="en-US" b="1" dirty="0" err="1"/>
              <a:t>Linkability</a:t>
            </a:r>
            <a:r>
              <a:rPr lang="en-US" b="1" dirty="0"/>
              <a:t>:  Still easy between records using the same </a:t>
            </a:r>
            <a:r>
              <a:rPr lang="en-US" b="1" dirty="0" err="1"/>
              <a:t>pseudonymized</a:t>
            </a:r>
            <a:r>
              <a:rPr lang="en-US" b="1" dirty="0"/>
              <a:t> attribute to refer to the same individual.  Even if </a:t>
            </a:r>
            <a:r>
              <a:rPr lang="en-US" b="1" dirty="0" err="1"/>
              <a:t>pseudonymized</a:t>
            </a:r>
            <a:r>
              <a:rPr lang="en-US" b="1" dirty="0"/>
              <a:t> values are varied for the same individual, other attributes can be used.</a:t>
            </a:r>
          </a:p>
          <a:p>
            <a:pPr lvl="3"/>
            <a:r>
              <a:rPr lang="en-US" b="1" dirty="0"/>
              <a:t>Inference: possible within the dataset or across datasets using the same </a:t>
            </a:r>
            <a:r>
              <a:rPr lang="en-US" b="1" dirty="0" err="1"/>
              <a:t>pseudonymized</a:t>
            </a:r>
            <a:r>
              <a:rPr lang="en-US" b="1" dirty="0"/>
              <a:t> attribute for an individual.</a:t>
            </a:r>
          </a:p>
        </p:txBody>
      </p:sp>
    </p:spTree>
    <p:extLst>
      <p:ext uri="{BB962C8B-B14F-4D97-AF65-F5344CB8AC3E}">
        <p14:creationId xmlns:p14="http://schemas.microsoft.com/office/powerpoint/2010/main" val="38967946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fontScale="92500" lnSpcReduction="10000"/>
          </a:bodyPr>
          <a:lstStyle/>
          <a:p>
            <a:r>
              <a:rPr lang="en-US" dirty="0"/>
              <a:t>Approaches to Anonymization:</a:t>
            </a:r>
          </a:p>
          <a:p>
            <a:pPr lvl="1"/>
            <a:r>
              <a:rPr lang="en-US" dirty="0" err="1">
                <a:solidFill>
                  <a:srgbClr val="FF0000"/>
                </a:solidFill>
              </a:rPr>
              <a:t>Pseudonymization</a:t>
            </a:r>
            <a:r>
              <a:rPr lang="en-US" dirty="0">
                <a:solidFill>
                  <a:srgbClr val="FF0000"/>
                </a:solidFill>
              </a:rPr>
              <a:t>:  replacing one attribute in a record, typically a unique attribute, with another attribute.  When used alone will typically not result in an anonymous dataset.</a:t>
            </a:r>
          </a:p>
          <a:p>
            <a:pPr lvl="2"/>
            <a:r>
              <a:rPr lang="en-US" b="1" dirty="0"/>
              <a:t>Common Mistakes:</a:t>
            </a:r>
          </a:p>
          <a:p>
            <a:pPr lvl="3"/>
            <a:r>
              <a:rPr lang="en-US" b="1" dirty="0"/>
              <a:t>Believing that a </a:t>
            </a:r>
            <a:r>
              <a:rPr lang="en-US" b="1" dirty="0" err="1"/>
              <a:t>pseudonymized</a:t>
            </a:r>
            <a:r>
              <a:rPr lang="en-US" b="1" dirty="0"/>
              <a:t> dataset is anonymized.</a:t>
            </a:r>
          </a:p>
          <a:p>
            <a:pPr lvl="2"/>
            <a:r>
              <a:rPr lang="en-US" b="1" dirty="0"/>
              <a:t>Common mistakes when using </a:t>
            </a:r>
            <a:r>
              <a:rPr lang="en-US" b="1" dirty="0" err="1"/>
              <a:t>pseudonymization</a:t>
            </a:r>
            <a:r>
              <a:rPr lang="en-US" b="1" dirty="0"/>
              <a:t> to reduce </a:t>
            </a:r>
            <a:r>
              <a:rPr lang="en-US" b="1" dirty="0" err="1"/>
              <a:t>linkability</a:t>
            </a:r>
            <a:r>
              <a:rPr lang="en-US" b="1" dirty="0"/>
              <a:t>:</a:t>
            </a:r>
          </a:p>
          <a:p>
            <a:pPr lvl="3"/>
            <a:r>
              <a:rPr lang="en-US" b="1" dirty="0"/>
              <a:t>Using the same key in different databases</a:t>
            </a:r>
          </a:p>
          <a:p>
            <a:pPr lvl="3"/>
            <a:r>
              <a:rPr lang="en-US" b="1" dirty="0"/>
              <a:t>Using different keys (“rotating keys”) for different individuals</a:t>
            </a:r>
          </a:p>
          <a:p>
            <a:pPr lvl="3"/>
            <a:r>
              <a:rPr lang="en-US" b="1" dirty="0"/>
              <a:t>Keeping a secret key</a:t>
            </a:r>
          </a:p>
        </p:txBody>
      </p:sp>
    </p:spTree>
    <p:extLst>
      <p:ext uri="{BB962C8B-B14F-4D97-AF65-F5344CB8AC3E}">
        <p14:creationId xmlns:p14="http://schemas.microsoft.com/office/powerpoint/2010/main" val="40870439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2076450"/>
            <a:ext cx="7429500" cy="2705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72213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lnSpcReduction="10000"/>
          </a:bodyPr>
          <a:lstStyle/>
          <a:p>
            <a:r>
              <a:rPr lang="en-US" dirty="0"/>
              <a:t>Approaches to Anonymization:</a:t>
            </a:r>
          </a:p>
          <a:p>
            <a:pPr lvl="1"/>
            <a:r>
              <a:rPr lang="en-US" dirty="0" err="1">
                <a:solidFill>
                  <a:srgbClr val="FF0000"/>
                </a:solidFill>
              </a:rPr>
              <a:t>Pseudonymization</a:t>
            </a:r>
            <a:r>
              <a:rPr lang="en-US" dirty="0">
                <a:solidFill>
                  <a:srgbClr val="FF0000"/>
                </a:solidFill>
              </a:rPr>
              <a:t>:  replacing one attribute in a record, typically a unique attribute, with another attribute.  When used alone will typically not result in an anonymous dataset.</a:t>
            </a:r>
          </a:p>
          <a:p>
            <a:pPr lvl="2"/>
            <a:r>
              <a:rPr lang="en-US" b="1" dirty="0"/>
              <a:t>Shortcomings:</a:t>
            </a:r>
          </a:p>
          <a:p>
            <a:pPr lvl="3"/>
            <a:r>
              <a:rPr lang="en-US" b="1" dirty="0"/>
              <a:t>Healthcare:  See previous slide</a:t>
            </a:r>
          </a:p>
          <a:p>
            <a:pPr lvl="3"/>
            <a:r>
              <a:rPr lang="en-US" b="1" dirty="0"/>
              <a:t>Social Networks: Use of graph edges</a:t>
            </a:r>
          </a:p>
          <a:p>
            <a:pPr lvl="3"/>
            <a:r>
              <a:rPr lang="en-US" b="1" dirty="0"/>
              <a:t>Location Data:  MIT study of 15 months of spatial-temporal mobility coordinates of 1.5 million people on a 100 KM radius territory – 95% of the population could be singled out with 4 locations.  2 points were enough for &gt;50%</a:t>
            </a:r>
          </a:p>
        </p:txBody>
      </p:sp>
    </p:spTree>
    <p:extLst>
      <p:ext uri="{BB962C8B-B14F-4D97-AF65-F5344CB8AC3E}">
        <p14:creationId xmlns:p14="http://schemas.microsoft.com/office/powerpoint/2010/main" val="2896686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Data Governance</a:t>
            </a:r>
          </a:p>
        </p:txBody>
      </p:sp>
      <p:sp>
        <p:nvSpPr>
          <p:cNvPr id="3" name="Content Placeholder 2"/>
          <p:cNvSpPr>
            <a:spLocks noGrp="1"/>
          </p:cNvSpPr>
          <p:nvPr>
            <p:ph idx="1"/>
          </p:nvPr>
        </p:nvSpPr>
        <p:spPr/>
        <p:txBody>
          <a:bodyPr>
            <a:normAutofit/>
          </a:bodyPr>
          <a:lstStyle/>
          <a:p>
            <a:r>
              <a:rPr lang="en-US" dirty="0"/>
              <a:t>Policy =&gt; Process =&gt; Practice</a:t>
            </a:r>
          </a:p>
          <a:p>
            <a:r>
              <a:rPr lang="en-US" dirty="0"/>
              <a:t>Steps to Big Data Governance:</a:t>
            </a:r>
          </a:p>
          <a:p>
            <a:pPr lvl="1"/>
            <a:r>
              <a:rPr lang="en-US" dirty="0"/>
              <a:t> Set Objectives for use of data assets</a:t>
            </a:r>
          </a:p>
          <a:p>
            <a:pPr lvl="2"/>
            <a:r>
              <a:rPr lang="en-US" dirty="0"/>
              <a:t>New Revenue</a:t>
            </a:r>
          </a:p>
          <a:p>
            <a:pPr lvl="2"/>
            <a:r>
              <a:rPr lang="en-US" dirty="0"/>
              <a:t>Lower Costs</a:t>
            </a:r>
          </a:p>
          <a:p>
            <a:pPr lvl="2"/>
            <a:r>
              <a:rPr lang="en-US" dirty="0"/>
              <a:t>Compliance and Regulation</a:t>
            </a:r>
          </a:p>
          <a:p>
            <a:pPr lvl="2"/>
            <a:r>
              <a:rPr lang="en-US" dirty="0"/>
              <a:t>Reducing Risk</a:t>
            </a:r>
          </a:p>
          <a:p>
            <a:pPr lvl="1"/>
            <a:r>
              <a:rPr lang="en-US" dirty="0"/>
              <a:t> Define Governance from the start</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8</a:t>
            </a:fld>
            <a:endParaRPr lang="en-US"/>
          </a:p>
        </p:txBody>
      </p:sp>
    </p:spTree>
    <p:extLst>
      <p:ext uri="{BB962C8B-B14F-4D97-AF65-F5344CB8AC3E}">
        <p14:creationId xmlns:p14="http://schemas.microsoft.com/office/powerpoint/2010/main" val="27168196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fontScale="85000" lnSpcReduction="10000"/>
          </a:bodyPr>
          <a:lstStyle/>
          <a:p>
            <a:r>
              <a:rPr lang="en-US" dirty="0"/>
              <a:t>Recommendations:</a:t>
            </a:r>
          </a:p>
          <a:p>
            <a:pPr lvl="1"/>
            <a:r>
              <a:rPr lang="en-US" b="1" dirty="0"/>
              <a:t>Consider inherent limitations of each technique when using it. </a:t>
            </a:r>
          </a:p>
          <a:p>
            <a:pPr lvl="1"/>
            <a:r>
              <a:rPr lang="en-US" b="1" dirty="0"/>
              <a:t>Consider the trade-off between usability and risk</a:t>
            </a:r>
          </a:p>
          <a:p>
            <a:pPr lvl="1"/>
            <a:r>
              <a:rPr lang="en-US" b="1" dirty="0"/>
              <a:t>Each approach has limitations and strengths.  Some risks can be reduced by careful engineering.  See following slide for overview of strengths and weaknesses.</a:t>
            </a:r>
          </a:p>
          <a:p>
            <a:pPr lvl="1"/>
            <a:r>
              <a:rPr lang="en-US" b="1" dirty="0"/>
              <a:t>Optimal solution should be decided on a case by case basis, and as with security, with regard to the class of attackers being defended against.</a:t>
            </a:r>
          </a:p>
          <a:p>
            <a:pPr lvl="1"/>
            <a:r>
              <a:rPr lang="en-US" b="1" dirty="0"/>
              <a:t>Consider laws, regulations, and compliance where required.</a:t>
            </a:r>
          </a:p>
        </p:txBody>
      </p:sp>
    </p:spTree>
    <p:extLst>
      <p:ext uri="{BB962C8B-B14F-4D97-AF65-F5344CB8AC3E}">
        <p14:creationId xmlns:p14="http://schemas.microsoft.com/office/powerpoint/2010/main" val="19642898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00" y="2138362"/>
            <a:ext cx="8871429" cy="3043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80257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Data Privacy and Anonymization</a:t>
            </a:r>
            <a:br>
              <a:rPr lang="en-US" dirty="0"/>
            </a:br>
            <a:r>
              <a:rPr lang="en-US" sz="2000" dirty="0"/>
              <a:t>Opinion 05/2014 on Anonymization Techniques, Article 29 Data Protection Working Party</a:t>
            </a:r>
            <a:endParaRPr lang="en-US" dirty="0"/>
          </a:p>
        </p:txBody>
      </p:sp>
      <p:sp>
        <p:nvSpPr>
          <p:cNvPr id="4" name="Content Placeholder 3"/>
          <p:cNvSpPr>
            <a:spLocks noGrp="1"/>
          </p:cNvSpPr>
          <p:nvPr>
            <p:ph idx="1"/>
          </p:nvPr>
        </p:nvSpPr>
        <p:spPr/>
        <p:txBody>
          <a:bodyPr>
            <a:normAutofit lnSpcReduction="10000"/>
          </a:bodyPr>
          <a:lstStyle/>
          <a:p>
            <a:r>
              <a:rPr lang="en-US" dirty="0"/>
              <a:t>Good Practices:</a:t>
            </a:r>
          </a:p>
          <a:p>
            <a:pPr lvl="1"/>
            <a:r>
              <a:rPr lang="en-US" b="1" dirty="0"/>
              <a:t>Do not rely on “Release and Forget”</a:t>
            </a:r>
          </a:p>
          <a:p>
            <a:pPr lvl="1"/>
            <a:r>
              <a:rPr lang="en-US" b="1" dirty="0"/>
              <a:t>As part of residual risks, take into account the identification potential of the non-anonymized portion of the dataset, plus correlation between attributes (e.g. location and wealth level data, or location and time of day/day of week data)</a:t>
            </a:r>
          </a:p>
          <a:p>
            <a:pPr lvl="1"/>
            <a:r>
              <a:rPr lang="en-US" b="1" dirty="0"/>
              <a:t>Context:</a:t>
            </a:r>
          </a:p>
          <a:p>
            <a:pPr lvl="2"/>
            <a:r>
              <a:rPr lang="en-US" b="1" dirty="0"/>
              <a:t>Purposes to be achieved by anonymized dataset</a:t>
            </a:r>
          </a:p>
          <a:p>
            <a:pPr lvl="2"/>
            <a:r>
              <a:rPr lang="en-US" b="1" dirty="0"/>
              <a:t>Attackers, taking into account appeal of the dataset.</a:t>
            </a:r>
          </a:p>
        </p:txBody>
      </p:sp>
    </p:spTree>
    <p:extLst>
      <p:ext uri="{BB962C8B-B14F-4D97-AF65-F5344CB8AC3E}">
        <p14:creationId xmlns:p14="http://schemas.microsoft.com/office/powerpoint/2010/main" val="20480257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err="1"/>
              <a:t>Anonymization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a:t>A popular generalization technique</a:t>
            </a:r>
          </a:p>
          <a:p>
            <a:r>
              <a:rPr lang="en-US" dirty="0">
                <a:hlinkClick r:id="rId2"/>
              </a:rPr>
              <a:t>http://cscdb.nku.edu/pais08/papers/p-pais07.pdf</a:t>
            </a:r>
            <a:r>
              <a:rPr lang="en-US" dirty="0"/>
              <a:t> </a:t>
            </a:r>
          </a:p>
          <a:p>
            <a:r>
              <a:rPr lang="en-US" u="sng" dirty="0" err="1">
                <a:hlinkClick r:id="rId3" tooltip="Latanya Sweeney"/>
              </a:rPr>
              <a:t>Latanya</a:t>
            </a:r>
            <a:r>
              <a:rPr lang="en-US" u="sng" dirty="0">
                <a:hlinkClick r:id="rId3" tooltip="Latanya Sweeney"/>
              </a:rPr>
              <a:t> Sweeney</a:t>
            </a:r>
            <a:r>
              <a:rPr lang="en-US" dirty="0"/>
              <a:t>  of CMU:  </a:t>
            </a:r>
            <a:r>
              <a:rPr lang="en-US" dirty="0" err="1"/>
              <a:t>ZipCode</a:t>
            </a:r>
            <a:r>
              <a:rPr lang="en-US" dirty="0"/>
              <a:t> + Gender + Age identifies 87% of US residents.</a:t>
            </a:r>
          </a:p>
          <a:p>
            <a:r>
              <a:rPr lang="en-US" dirty="0"/>
              <a:t>De </a:t>
            </a:r>
            <a:r>
              <a:rPr lang="en-US" dirty="0" err="1"/>
              <a:t>Montjoye</a:t>
            </a:r>
            <a:r>
              <a:rPr lang="en-US" dirty="0"/>
              <a:t> et al. from </a:t>
            </a:r>
            <a:r>
              <a:rPr lang="en-US" dirty="0">
                <a:hlinkClick r:id="rId4" tooltip="MIT"/>
              </a:rPr>
              <a:t>MIT</a:t>
            </a:r>
            <a:r>
              <a:rPr lang="en-US" dirty="0"/>
              <a:t>:  showed that 4 </a:t>
            </a:r>
            <a:r>
              <a:rPr lang="en-US" dirty="0" err="1"/>
              <a:t>spatio</a:t>
            </a:r>
            <a:r>
              <a:rPr lang="en-US" dirty="0"/>
              <a:t>-temporal points, approximate places and times, are enough to uniquely identify 95% of 1.5 million people in a mobility database.</a:t>
            </a:r>
            <a:r>
              <a:rPr lang="en-US" baseline="30000" dirty="0"/>
              <a:t>*</a:t>
            </a:r>
            <a:endParaRPr lang="en-US" dirty="0"/>
          </a:p>
          <a:p>
            <a:r>
              <a:rPr lang="en-US" dirty="0"/>
              <a:t>Issue with K-</a:t>
            </a:r>
            <a:r>
              <a:rPr lang="en-US" dirty="0" err="1"/>
              <a:t>anonymization</a:t>
            </a:r>
            <a:r>
              <a:rPr lang="en-US" dirty="0"/>
              <a:t> are:</a:t>
            </a:r>
          </a:p>
          <a:p>
            <a:pPr lvl="1"/>
            <a:r>
              <a:rPr lang="en-US" dirty="0"/>
              <a:t>How to set K</a:t>
            </a:r>
          </a:p>
          <a:p>
            <a:pPr lvl="1"/>
            <a:r>
              <a:rPr lang="en-US" dirty="0"/>
              <a:t>Algorithms for executing </a:t>
            </a:r>
            <a:r>
              <a:rPr lang="en-US" dirty="0" err="1"/>
              <a:t>anonymization</a:t>
            </a:r>
            <a:r>
              <a:rPr lang="en-US" dirty="0"/>
              <a:t> are often exponential</a:t>
            </a:r>
          </a:p>
          <a:p>
            <a:pPr lvl="1"/>
            <a:endParaRPr lang="en-US" dirty="0"/>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83</a:t>
            </a:fld>
            <a:endParaRPr lang="en-US"/>
          </a:p>
        </p:txBody>
      </p:sp>
      <p:sp>
        <p:nvSpPr>
          <p:cNvPr id="6" name="TextBox 5"/>
          <p:cNvSpPr txBox="1"/>
          <p:nvPr/>
        </p:nvSpPr>
        <p:spPr>
          <a:xfrm>
            <a:off x="381000" y="5943600"/>
            <a:ext cx="8305800" cy="400110"/>
          </a:xfrm>
          <a:prstGeom prst="rect">
            <a:avLst/>
          </a:prstGeom>
          <a:noFill/>
        </p:spPr>
        <p:txBody>
          <a:bodyPr wrap="square" rtlCol="0">
            <a:spAutoFit/>
          </a:bodyPr>
          <a:lstStyle/>
          <a:p>
            <a:r>
              <a:rPr lang="en-US" sz="1000" dirty="0"/>
              <a:t> </a:t>
            </a:r>
            <a:r>
              <a:rPr lang="en-US" sz="1000" i="1" dirty="0"/>
              <a:t>* </a:t>
            </a:r>
            <a:r>
              <a:rPr lang="en-US" sz="1000" i="1" dirty="0" err="1"/>
              <a:t>Montjoye</a:t>
            </a:r>
            <a:r>
              <a:rPr lang="en-US" sz="1000" i="1" dirty="0"/>
              <a:t>, Yves-Alexandre; César A. Hidalgo; Michel </a:t>
            </a:r>
            <a:r>
              <a:rPr lang="en-US" sz="1000" i="1" dirty="0" err="1"/>
              <a:t>Verleysen</a:t>
            </a:r>
            <a:r>
              <a:rPr lang="en-US" sz="1000" i="1" dirty="0"/>
              <a:t>; Vincent D. </a:t>
            </a:r>
            <a:r>
              <a:rPr lang="en-US" sz="1000" i="1" dirty="0" err="1"/>
              <a:t>Blondel</a:t>
            </a:r>
            <a:r>
              <a:rPr lang="en-US" sz="1000" i="1" dirty="0"/>
              <a:t> (March 25, 2013). </a:t>
            </a:r>
            <a:r>
              <a:rPr lang="en-US" sz="1000" i="1" dirty="0">
                <a:hlinkClick r:id="rId5"/>
              </a:rPr>
              <a:t>"Unique in the Crowd: The privacy bounds of human mobility"</a:t>
            </a:r>
            <a:r>
              <a:rPr lang="en-US" sz="1000" i="1" dirty="0"/>
              <a:t>. Nature </a:t>
            </a:r>
            <a:r>
              <a:rPr lang="en-US" sz="1000" i="1" dirty="0" err="1"/>
              <a:t>srep</a:t>
            </a:r>
            <a:r>
              <a:rPr lang="en-US" sz="1000" i="1" dirty="0"/>
              <a:t>. </a:t>
            </a:r>
            <a:r>
              <a:rPr lang="en-US" sz="1000" i="1" dirty="0">
                <a:hlinkClick r:id="rId6" tooltip="Digital object identifier"/>
              </a:rPr>
              <a:t>doi</a:t>
            </a:r>
            <a:r>
              <a:rPr lang="en-US" sz="1000" i="1" dirty="0"/>
              <a:t>:</a:t>
            </a:r>
            <a:r>
              <a:rPr lang="en-US" sz="1000" i="1" dirty="0">
                <a:hlinkClick r:id="rId7"/>
              </a:rPr>
              <a:t>10.1038/srep01376</a:t>
            </a:r>
            <a:r>
              <a:rPr lang="en-US" sz="1000" i="1" dirty="0"/>
              <a:t>. Retrieved 12 April 2013.</a:t>
            </a:r>
            <a:endParaRPr lang="en-US" sz="1000" dirty="0"/>
          </a:p>
        </p:txBody>
      </p:sp>
    </p:spTree>
    <p:extLst>
      <p:ext uri="{BB962C8B-B14F-4D97-AF65-F5344CB8AC3E}">
        <p14:creationId xmlns:p14="http://schemas.microsoft.com/office/powerpoint/2010/main" val="27689661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err="1"/>
              <a:t>Anonymization</a:t>
            </a:r>
            <a:r>
              <a:rPr lang="en-US" dirty="0"/>
              <a:t> – Basic Concepts</a:t>
            </a:r>
          </a:p>
        </p:txBody>
      </p:sp>
      <p:sp>
        <p:nvSpPr>
          <p:cNvPr id="3" name="Content Placeholder 2"/>
          <p:cNvSpPr>
            <a:spLocks noGrp="1"/>
          </p:cNvSpPr>
          <p:nvPr>
            <p:ph idx="1"/>
          </p:nvPr>
        </p:nvSpPr>
        <p:spPr/>
        <p:txBody>
          <a:bodyPr>
            <a:normAutofit fontScale="77500" lnSpcReduction="20000"/>
          </a:bodyPr>
          <a:lstStyle/>
          <a:p>
            <a:r>
              <a:rPr lang="en-US" dirty="0"/>
              <a:t>Information Loss:</a:t>
            </a:r>
          </a:p>
          <a:p>
            <a:pPr lvl="1"/>
            <a:r>
              <a:rPr lang="en-US" dirty="0"/>
              <a:t>T = A set of records</a:t>
            </a:r>
          </a:p>
          <a:p>
            <a:pPr lvl="1"/>
            <a:r>
              <a:rPr lang="en-US" dirty="0"/>
              <a:t> m numeric quasi identifiers – N1, … Nm</a:t>
            </a:r>
          </a:p>
          <a:p>
            <a:pPr lvl="1"/>
            <a:r>
              <a:rPr lang="en-US" dirty="0"/>
              <a:t> q categorical quasi identifiers – C1, …. </a:t>
            </a:r>
            <a:r>
              <a:rPr lang="en-US" dirty="0" err="1"/>
              <a:t>Cq</a:t>
            </a:r>
            <a:endParaRPr lang="en-US" dirty="0"/>
          </a:p>
          <a:p>
            <a:pPr lvl="1"/>
            <a:r>
              <a:rPr lang="en-US" dirty="0"/>
              <a:t> P = {p1, … pp} a partition of T, pi disjoint</a:t>
            </a:r>
          </a:p>
          <a:p>
            <a:pPr lvl="1"/>
            <a:r>
              <a:rPr lang="en-US" dirty="0"/>
              <a:t> Each Ci has a taxonomy tree, </a:t>
            </a:r>
            <a:r>
              <a:rPr lang="en-US" dirty="0" err="1"/>
              <a:t>Tci</a:t>
            </a:r>
            <a:r>
              <a:rPr lang="en-US" dirty="0"/>
              <a:t>, to generalize its values.  Height of tree is H</a:t>
            </a:r>
          </a:p>
          <a:p>
            <a:pPr lvl="1"/>
            <a:r>
              <a:rPr lang="en-US" dirty="0"/>
              <a:t>N is min, max, mean within P.</a:t>
            </a:r>
          </a:p>
          <a:p>
            <a:r>
              <a:rPr lang="en-US" dirty="0"/>
              <a:t>Diversity of P  = </a:t>
            </a:r>
          </a:p>
          <a:p>
            <a:endParaRPr lang="en-US" dirty="0"/>
          </a:p>
          <a:p>
            <a:r>
              <a:rPr lang="en-US" dirty="0"/>
              <a:t>To anonymize means to generalize the members of each partition member P to the same value, with minimal information loss.</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84</a:t>
            </a:fld>
            <a:endParaRPr lang="en-US"/>
          </a:p>
        </p:txBody>
      </p:sp>
      <p:pic>
        <p:nvPicPr>
          <p:cNvPr id="6" name="Picture 5"/>
          <p:cNvPicPr>
            <a:picLocks noChangeAspect="1"/>
          </p:cNvPicPr>
          <p:nvPr/>
        </p:nvPicPr>
        <p:blipFill>
          <a:blip r:embed="rId2"/>
          <a:stretch>
            <a:fillRect/>
          </a:stretch>
        </p:blipFill>
        <p:spPr>
          <a:xfrm>
            <a:off x="3200400" y="4267200"/>
            <a:ext cx="4200525" cy="847725"/>
          </a:xfrm>
          <a:prstGeom prst="rect">
            <a:avLst/>
          </a:prstGeom>
        </p:spPr>
      </p:pic>
    </p:spTree>
    <p:extLst>
      <p:ext uri="{BB962C8B-B14F-4D97-AF65-F5344CB8AC3E}">
        <p14:creationId xmlns:p14="http://schemas.microsoft.com/office/powerpoint/2010/main" val="29912676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err="1"/>
              <a:t>Anonymization</a:t>
            </a:r>
            <a:r>
              <a:rPr lang="en-US" dirty="0"/>
              <a:t> – Basic Concepts</a:t>
            </a:r>
          </a:p>
        </p:txBody>
      </p:sp>
      <p:sp>
        <p:nvSpPr>
          <p:cNvPr id="3" name="Content Placeholder 2"/>
          <p:cNvSpPr>
            <a:spLocks noGrp="1"/>
          </p:cNvSpPr>
          <p:nvPr>
            <p:ph idx="1"/>
          </p:nvPr>
        </p:nvSpPr>
        <p:spPr/>
        <p:txBody>
          <a:bodyPr>
            <a:normAutofit fontScale="92500" lnSpcReduction="10000"/>
          </a:bodyPr>
          <a:lstStyle/>
          <a:p>
            <a:r>
              <a:rPr lang="en-US" dirty="0"/>
              <a:t>Cluster Based Approaches</a:t>
            </a:r>
          </a:p>
          <a:p>
            <a:pPr lvl="1"/>
            <a:r>
              <a:rPr lang="en-US" dirty="0"/>
              <a:t>Similar to K-Means, with some changes:</a:t>
            </a:r>
          </a:p>
          <a:p>
            <a:pPr lvl="2"/>
            <a:r>
              <a:rPr lang="en-US" dirty="0"/>
              <a:t>One Pass</a:t>
            </a:r>
          </a:p>
          <a:p>
            <a:pPr lvl="2"/>
            <a:r>
              <a:rPr lang="en-US" dirty="0"/>
              <a:t>Sort by quasi-identifiers</a:t>
            </a:r>
          </a:p>
          <a:p>
            <a:pPr lvl="2"/>
            <a:r>
              <a:rPr lang="en-US" dirty="0"/>
              <a:t>Randomly select K members as a starting point.</a:t>
            </a:r>
          </a:p>
          <a:p>
            <a:pPr lvl="2"/>
            <a:r>
              <a:rPr lang="en-US" dirty="0"/>
              <a:t>For each point:</a:t>
            </a:r>
          </a:p>
          <a:p>
            <a:pPr lvl="3"/>
            <a:r>
              <a:rPr lang="en-US" dirty="0"/>
              <a:t>Select the closest cluster using sum of the distance to each member of the cluster (hence reducing large clusters).</a:t>
            </a:r>
          </a:p>
          <a:p>
            <a:pPr lvl="3"/>
            <a:r>
              <a:rPr lang="en-US" dirty="0"/>
              <a:t>Add new point to selected cluster</a:t>
            </a:r>
          </a:p>
          <a:p>
            <a:pPr lvl="3"/>
            <a:r>
              <a:rPr lang="en-US" dirty="0"/>
              <a:t>Update the centroid for the selected cluster</a:t>
            </a:r>
          </a:p>
          <a:p>
            <a:pPr lvl="2"/>
            <a:r>
              <a:rPr lang="en-US" dirty="0"/>
              <a:t>Adjustment:</a:t>
            </a:r>
          </a:p>
          <a:p>
            <a:pPr lvl="3"/>
            <a:r>
              <a:rPr lang="en-US" dirty="0"/>
              <a:t>(next slide)</a:t>
            </a:r>
          </a:p>
          <a:p>
            <a:pPr lvl="3"/>
            <a:endParaRPr lang="en-US" dirty="0"/>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85</a:t>
            </a:fld>
            <a:endParaRPr lang="en-US"/>
          </a:p>
        </p:txBody>
      </p:sp>
    </p:spTree>
    <p:extLst>
      <p:ext uri="{BB962C8B-B14F-4D97-AF65-F5344CB8AC3E}">
        <p14:creationId xmlns:p14="http://schemas.microsoft.com/office/powerpoint/2010/main" val="7487636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err="1"/>
              <a:t>Anonymization</a:t>
            </a:r>
            <a:r>
              <a:rPr lang="en-US" dirty="0"/>
              <a:t> – Basic Concepts</a:t>
            </a:r>
          </a:p>
        </p:txBody>
      </p:sp>
      <p:sp>
        <p:nvSpPr>
          <p:cNvPr id="3" name="Content Placeholder 2"/>
          <p:cNvSpPr>
            <a:spLocks noGrp="1"/>
          </p:cNvSpPr>
          <p:nvPr>
            <p:ph idx="1"/>
          </p:nvPr>
        </p:nvSpPr>
        <p:spPr/>
        <p:txBody>
          <a:bodyPr>
            <a:normAutofit/>
          </a:bodyPr>
          <a:lstStyle/>
          <a:p>
            <a:r>
              <a:rPr lang="en-US" dirty="0"/>
              <a:t>Cluster Based Approaches</a:t>
            </a:r>
          </a:p>
          <a:p>
            <a:pPr lvl="2"/>
            <a:r>
              <a:rPr lang="en-US" dirty="0"/>
              <a:t>Adjustment (eliminate clusters smaller than K):</a:t>
            </a:r>
          </a:p>
          <a:p>
            <a:pPr lvl="3"/>
            <a:r>
              <a:rPr lang="en-US" dirty="0"/>
              <a:t>For each cluster with more than K items, sort items by distance to centroid.</a:t>
            </a:r>
          </a:p>
          <a:p>
            <a:pPr lvl="3"/>
            <a:r>
              <a:rPr lang="en-US" dirty="0"/>
              <a:t>Remove furthest items until size equals K</a:t>
            </a:r>
          </a:p>
          <a:p>
            <a:pPr lvl="3"/>
            <a:r>
              <a:rPr lang="en-US" dirty="0"/>
              <a:t>From the set of removed items from each cluster, add that item to the nearest cluster with size less than K.</a:t>
            </a:r>
          </a:p>
          <a:p>
            <a:pPr lvl="3"/>
            <a:endParaRPr lang="en-US" dirty="0"/>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86</a:t>
            </a:fld>
            <a:endParaRPr lang="en-US"/>
          </a:p>
        </p:txBody>
      </p:sp>
    </p:spTree>
    <p:extLst>
      <p:ext uri="{BB962C8B-B14F-4D97-AF65-F5344CB8AC3E}">
        <p14:creationId xmlns:p14="http://schemas.microsoft.com/office/powerpoint/2010/main" val="26648933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Anonymization</a:t>
            </a:r>
            <a:endParaRPr lang="en-US" dirty="0"/>
          </a:p>
        </p:txBody>
      </p:sp>
      <p:sp>
        <p:nvSpPr>
          <p:cNvPr id="3" name="Content Placeholder 2"/>
          <p:cNvSpPr>
            <a:spLocks noGrp="1"/>
          </p:cNvSpPr>
          <p:nvPr>
            <p:ph idx="1"/>
          </p:nvPr>
        </p:nvSpPr>
        <p:spPr/>
        <p:txBody>
          <a:bodyPr>
            <a:normAutofit fontScale="92500"/>
          </a:bodyPr>
          <a:lstStyle/>
          <a:p>
            <a:r>
              <a:rPr lang="en-US" dirty="0"/>
              <a:t>Network </a:t>
            </a:r>
            <a:r>
              <a:rPr lang="en-US" dirty="0" err="1"/>
              <a:t>Anonymization</a:t>
            </a:r>
            <a:r>
              <a:rPr lang="en-US" dirty="0"/>
              <a:t> Techniques:</a:t>
            </a:r>
          </a:p>
          <a:p>
            <a:pPr lvl="1"/>
            <a:r>
              <a:rPr lang="en-US" dirty="0"/>
              <a:t>Vertex </a:t>
            </a:r>
            <a:r>
              <a:rPr lang="en-US" dirty="0" err="1"/>
              <a:t>Existance</a:t>
            </a:r>
            <a:r>
              <a:rPr lang="en-US" dirty="0"/>
              <a:t> – Does individual appear in network</a:t>
            </a:r>
          </a:p>
          <a:p>
            <a:pPr lvl="1"/>
            <a:r>
              <a:rPr lang="en-US" dirty="0"/>
              <a:t>Vertex Properties – e.g. degree</a:t>
            </a:r>
          </a:p>
          <a:p>
            <a:pPr lvl="1"/>
            <a:r>
              <a:rPr lang="en-US" dirty="0"/>
              <a:t>Sensitive Vertex Labels</a:t>
            </a:r>
          </a:p>
          <a:p>
            <a:pPr lvl="1"/>
            <a:r>
              <a:rPr lang="en-US" dirty="0"/>
              <a:t>Link relationships</a:t>
            </a:r>
          </a:p>
          <a:p>
            <a:pPr lvl="1"/>
            <a:r>
              <a:rPr lang="en-US" dirty="0"/>
              <a:t>Link weight</a:t>
            </a:r>
          </a:p>
          <a:p>
            <a:pPr lvl="1"/>
            <a:r>
              <a:rPr lang="en-US" dirty="0"/>
              <a:t>Sensitive edge labels</a:t>
            </a:r>
          </a:p>
          <a:p>
            <a:pPr lvl="1"/>
            <a:r>
              <a:rPr lang="en-US" dirty="0"/>
              <a:t>Graph Metrics – </a:t>
            </a:r>
            <a:r>
              <a:rPr lang="en-US" dirty="0" err="1"/>
              <a:t>betweenness</a:t>
            </a:r>
            <a:r>
              <a:rPr lang="en-US" dirty="0"/>
              <a:t>, closeness, centrality, path length, reachability, …</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87</a:t>
            </a:fld>
            <a:endParaRPr lang="en-US"/>
          </a:p>
        </p:txBody>
      </p:sp>
    </p:spTree>
    <p:extLst>
      <p:ext uri="{BB962C8B-B14F-4D97-AF65-F5344CB8AC3E}">
        <p14:creationId xmlns:p14="http://schemas.microsoft.com/office/powerpoint/2010/main" val="32652006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Anonymization</a:t>
            </a:r>
            <a:endParaRPr lang="en-US" dirty="0"/>
          </a:p>
        </p:txBody>
      </p:sp>
      <p:sp>
        <p:nvSpPr>
          <p:cNvPr id="3" name="Content Placeholder 2"/>
          <p:cNvSpPr>
            <a:spLocks noGrp="1"/>
          </p:cNvSpPr>
          <p:nvPr>
            <p:ph idx="1"/>
          </p:nvPr>
        </p:nvSpPr>
        <p:spPr/>
        <p:txBody>
          <a:bodyPr>
            <a:normAutofit/>
          </a:bodyPr>
          <a:lstStyle/>
          <a:p>
            <a:r>
              <a:rPr lang="en-US" dirty="0"/>
              <a:t>Network Utility :</a:t>
            </a:r>
          </a:p>
          <a:p>
            <a:pPr lvl="1"/>
            <a:r>
              <a:rPr lang="en-US" dirty="0"/>
              <a:t>General Graph Properties</a:t>
            </a:r>
          </a:p>
          <a:p>
            <a:pPr lvl="1"/>
            <a:r>
              <a:rPr lang="en-US" dirty="0"/>
              <a:t>Aggregate Network Queries</a:t>
            </a:r>
          </a:p>
          <a:p>
            <a:pPr lvl="1"/>
            <a:endParaRPr lang="en-US" dirty="0"/>
          </a:p>
          <a:p>
            <a:r>
              <a:rPr lang="en-US" dirty="0"/>
              <a:t>Methods of </a:t>
            </a:r>
            <a:r>
              <a:rPr lang="en-US" dirty="0" err="1"/>
              <a:t>anonymization</a:t>
            </a:r>
            <a:endParaRPr lang="en-US" dirty="0"/>
          </a:p>
          <a:p>
            <a:pPr lvl="1"/>
            <a:r>
              <a:rPr lang="en-US" dirty="0"/>
              <a:t>Clustering Based</a:t>
            </a:r>
          </a:p>
          <a:p>
            <a:pPr lvl="1"/>
            <a:r>
              <a:rPr lang="en-US" dirty="0"/>
              <a:t>Graph Modification Based</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88</a:t>
            </a:fld>
            <a:endParaRPr lang="en-US"/>
          </a:p>
        </p:txBody>
      </p:sp>
    </p:spTree>
    <p:extLst>
      <p:ext uri="{BB962C8B-B14F-4D97-AF65-F5344CB8AC3E}">
        <p14:creationId xmlns:p14="http://schemas.microsoft.com/office/powerpoint/2010/main" val="22407727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Anonymization</a:t>
            </a:r>
            <a:endParaRPr lang="en-US" dirty="0"/>
          </a:p>
        </p:txBody>
      </p:sp>
      <p:sp>
        <p:nvSpPr>
          <p:cNvPr id="3" name="Content Placeholder 2"/>
          <p:cNvSpPr>
            <a:spLocks noGrp="1"/>
          </p:cNvSpPr>
          <p:nvPr>
            <p:ph idx="1"/>
          </p:nvPr>
        </p:nvSpPr>
        <p:spPr/>
        <p:txBody>
          <a:bodyPr>
            <a:normAutofit fontScale="62500" lnSpcReduction="20000"/>
          </a:bodyPr>
          <a:lstStyle/>
          <a:p>
            <a:r>
              <a:rPr lang="en-US" b="1" dirty="0"/>
              <a:t>Clustering Based </a:t>
            </a:r>
            <a:r>
              <a:rPr lang="en-US" b="1" dirty="0" err="1"/>
              <a:t>Anonymization</a:t>
            </a:r>
            <a:endParaRPr lang="en-US" b="1" dirty="0"/>
          </a:p>
          <a:p>
            <a:pPr lvl="1"/>
            <a:r>
              <a:rPr lang="en-US" b="1" dirty="0"/>
              <a:t>Vertex Clustering</a:t>
            </a:r>
          </a:p>
          <a:p>
            <a:pPr lvl="2"/>
            <a:r>
              <a:rPr lang="en-US" b="1" dirty="0"/>
              <a:t>Vertex Refinement Queries</a:t>
            </a:r>
          </a:p>
          <a:p>
            <a:pPr lvl="2"/>
            <a:r>
              <a:rPr lang="en-US" b="1" dirty="0"/>
              <a:t>Subgraph Queries</a:t>
            </a:r>
          </a:p>
          <a:p>
            <a:pPr lvl="2"/>
            <a:r>
              <a:rPr lang="en-US" b="1" dirty="0"/>
              <a:t>Hub Fingerprint Queries</a:t>
            </a:r>
          </a:p>
          <a:p>
            <a:pPr lvl="1"/>
            <a:r>
              <a:rPr lang="en-US" b="1" dirty="0"/>
              <a:t>Edge Clustering</a:t>
            </a:r>
          </a:p>
          <a:p>
            <a:pPr lvl="2"/>
            <a:r>
              <a:rPr lang="en-US" b="1" dirty="0"/>
              <a:t>Remove sensitive edges</a:t>
            </a:r>
          </a:p>
          <a:p>
            <a:pPr lvl="2"/>
            <a:r>
              <a:rPr lang="en-US" b="1" dirty="0"/>
              <a:t>Collapse vertices across an edge</a:t>
            </a:r>
          </a:p>
          <a:p>
            <a:pPr lvl="1"/>
            <a:r>
              <a:rPr lang="en-US" b="1" dirty="0"/>
              <a:t>Vertex + Edge Clustering</a:t>
            </a:r>
          </a:p>
          <a:p>
            <a:pPr marL="457200" lvl="1" indent="0">
              <a:buNone/>
            </a:pPr>
            <a:endParaRPr lang="en-US" b="1" dirty="0"/>
          </a:p>
          <a:p>
            <a:r>
              <a:rPr lang="en-US" b="1" dirty="0"/>
              <a:t>Graph Modification </a:t>
            </a:r>
            <a:r>
              <a:rPr lang="en-US" b="1" dirty="0" err="1"/>
              <a:t>anonymization</a:t>
            </a:r>
            <a:endParaRPr lang="en-US" b="1" dirty="0"/>
          </a:p>
          <a:p>
            <a:pPr lvl="1"/>
            <a:r>
              <a:rPr lang="en-US" b="1" dirty="0"/>
              <a:t>Degree Attacks – Graph K-</a:t>
            </a:r>
            <a:r>
              <a:rPr lang="en-US" b="1" dirty="0" err="1"/>
              <a:t>anonymization</a:t>
            </a:r>
            <a:endParaRPr lang="en-US" b="1" dirty="0"/>
          </a:p>
          <a:p>
            <a:pPr lvl="1"/>
            <a:r>
              <a:rPr lang="en-US" b="1" dirty="0"/>
              <a:t>Randomized edge construction</a:t>
            </a:r>
          </a:p>
          <a:p>
            <a:pPr lvl="1"/>
            <a:r>
              <a:rPr lang="en-US" b="1" dirty="0"/>
              <a:t>Randomized Spectrum Preserving – eigenvalues of the adjacency matrix.</a:t>
            </a:r>
          </a:p>
          <a:p>
            <a:pPr lvl="1"/>
            <a:r>
              <a:rPr lang="en-US" b="1" dirty="0"/>
              <a:t>Randomized Weight Perturbation Methods.</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89</a:t>
            </a:fld>
            <a:endParaRPr lang="en-US"/>
          </a:p>
        </p:txBody>
      </p:sp>
    </p:spTree>
    <p:extLst>
      <p:ext uri="{BB962C8B-B14F-4D97-AF65-F5344CB8AC3E}">
        <p14:creationId xmlns:p14="http://schemas.microsoft.com/office/powerpoint/2010/main" val="2616118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Data Governance</a:t>
            </a:r>
          </a:p>
        </p:txBody>
      </p:sp>
      <p:sp>
        <p:nvSpPr>
          <p:cNvPr id="3" name="Content Placeholder 2"/>
          <p:cNvSpPr>
            <a:spLocks noGrp="1"/>
          </p:cNvSpPr>
          <p:nvPr>
            <p:ph idx="1"/>
          </p:nvPr>
        </p:nvSpPr>
        <p:spPr/>
        <p:txBody>
          <a:bodyPr>
            <a:normAutofit/>
          </a:bodyPr>
          <a:lstStyle/>
          <a:p>
            <a:r>
              <a:rPr lang="en-US" dirty="0"/>
              <a:t>Policy =&gt; Process =&gt; Practice</a:t>
            </a:r>
          </a:p>
          <a:p>
            <a:r>
              <a:rPr lang="en-US" dirty="0"/>
              <a:t>Steps to Big Data Governance:</a:t>
            </a:r>
          </a:p>
          <a:p>
            <a:pPr lvl="1"/>
            <a:r>
              <a:rPr lang="en-US" dirty="0"/>
              <a:t> Measure Performance and Conformance</a:t>
            </a:r>
          </a:p>
          <a:p>
            <a:pPr lvl="1"/>
            <a:r>
              <a:rPr lang="en-US" dirty="0"/>
              <a:t> Enforce Governance Rules</a:t>
            </a:r>
          </a:p>
          <a:p>
            <a:pPr lvl="1"/>
            <a:r>
              <a:rPr lang="en-US" dirty="0"/>
              <a:t> Know your data assets, and their characteristics</a:t>
            </a:r>
          </a:p>
          <a:p>
            <a:pPr lvl="1"/>
            <a:r>
              <a:rPr lang="en-US" dirty="0"/>
              <a:t> Create Procedures for Portable and Mobile Data Devices</a:t>
            </a:r>
          </a:p>
          <a:p>
            <a:pPr lvl="1"/>
            <a:r>
              <a:rPr lang="en-US" dirty="0"/>
              <a:t> Define training requirements</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9</a:t>
            </a:fld>
            <a:endParaRPr lang="en-US"/>
          </a:p>
        </p:txBody>
      </p:sp>
    </p:spTree>
    <p:extLst>
      <p:ext uri="{BB962C8B-B14F-4D97-AF65-F5344CB8AC3E}">
        <p14:creationId xmlns:p14="http://schemas.microsoft.com/office/powerpoint/2010/main" val="31438285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Security</a:t>
            </a:r>
            <a:br>
              <a:rPr lang="en-US" dirty="0"/>
            </a:br>
            <a:r>
              <a:rPr lang="en-US" dirty="0"/>
              <a:t>Network vs. Data</a:t>
            </a:r>
          </a:p>
        </p:txBody>
      </p:sp>
      <p:sp>
        <p:nvSpPr>
          <p:cNvPr id="3" name="Content Placeholder 2"/>
          <p:cNvSpPr>
            <a:spLocks noGrp="1"/>
          </p:cNvSpPr>
          <p:nvPr>
            <p:ph idx="1"/>
          </p:nvPr>
        </p:nvSpPr>
        <p:spPr/>
        <p:txBody>
          <a:bodyPr/>
          <a:lstStyle/>
          <a:p>
            <a:r>
              <a:rPr lang="en-US" dirty="0"/>
              <a:t>Network Risks:</a:t>
            </a:r>
          </a:p>
          <a:p>
            <a:pPr lvl="1"/>
            <a:r>
              <a:rPr lang="en-US" dirty="0"/>
              <a:t>Availability of all Resources</a:t>
            </a:r>
          </a:p>
          <a:p>
            <a:pPr lvl="1"/>
            <a:r>
              <a:rPr lang="en-US" dirty="0"/>
              <a:t>Protection from Malware</a:t>
            </a:r>
          </a:p>
          <a:p>
            <a:pPr lvl="1"/>
            <a:r>
              <a:rPr lang="en-US" dirty="0"/>
              <a:t>Infrastructure Damage</a:t>
            </a:r>
          </a:p>
          <a:p>
            <a:r>
              <a:rPr lang="en-US" dirty="0"/>
              <a:t>Data Risks:</a:t>
            </a:r>
          </a:p>
          <a:p>
            <a:pPr lvl="1"/>
            <a:r>
              <a:rPr lang="en-US" dirty="0"/>
              <a:t>Data Loss Prevention</a:t>
            </a:r>
          </a:p>
          <a:p>
            <a:pPr lvl="1"/>
            <a:r>
              <a:rPr lang="en-US" dirty="0"/>
              <a:t>Data Theft</a:t>
            </a:r>
          </a:p>
          <a:p>
            <a:pPr lvl="1"/>
            <a:r>
              <a:rPr lang="en-US" dirty="0"/>
              <a:t>Data Integrity</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90</a:t>
            </a:fld>
            <a:endParaRPr lang="en-US"/>
          </a:p>
        </p:txBody>
      </p:sp>
    </p:spTree>
    <p:extLst>
      <p:ext uri="{BB962C8B-B14F-4D97-AF65-F5344CB8AC3E}">
        <p14:creationId xmlns:p14="http://schemas.microsoft.com/office/powerpoint/2010/main" val="13598013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Security</a:t>
            </a:r>
            <a:br>
              <a:rPr lang="en-US" dirty="0"/>
            </a:br>
            <a:r>
              <a:rPr lang="en-US" dirty="0"/>
              <a:t>The Challenge</a:t>
            </a:r>
          </a:p>
        </p:txBody>
      </p:sp>
      <p:sp>
        <p:nvSpPr>
          <p:cNvPr id="3" name="Content Placeholder 2"/>
          <p:cNvSpPr>
            <a:spLocks noGrp="1"/>
          </p:cNvSpPr>
          <p:nvPr>
            <p:ph idx="1"/>
          </p:nvPr>
        </p:nvSpPr>
        <p:spPr/>
        <p:txBody>
          <a:bodyPr>
            <a:normAutofit fontScale="70000" lnSpcReduction="20000"/>
          </a:bodyPr>
          <a:lstStyle/>
          <a:p>
            <a:r>
              <a:rPr lang="en-US" b="1" dirty="0"/>
              <a:t>Axiom 1:  Very High Levels of Data Security Can be Achieved, but at a Significant Cost.</a:t>
            </a:r>
          </a:p>
          <a:p>
            <a:pPr lvl="1"/>
            <a:r>
              <a:rPr lang="en-US" b="1" dirty="0"/>
              <a:t>Cost of Security Mechanisms and Processes</a:t>
            </a:r>
          </a:p>
          <a:p>
            <a:pPr lvl="1"/>
            <a:r>
              <a:rPr lang="en-US" b="1" dirty="0"/>
              <a:t>Lost Opportunity Costs</a:t>
            </a:r>
          </a:p>
          <a:p>
            <a:r>
              <a:rPr lang="en-US" b="1" dirty="0"/>
              <a:t>Axiom 2:  Very High Levels of Data Availability Can be Achieved, but at a Significant Risk.</a:t>
            </a:r>
          </a:p>
          <a:p>
            <a:pPr lvl="1"/>
            <a:r>
              <a:rPr lang="en-US" b="1" dirty="0"/>
              <a:t>Data Loss</a:t>
            </a:r>
          </a:p>
          <a:p>
            <a:pPr lvl="1"/>
            <a:r>
              <a:rPr lang="en-US" b="1" dirty="0"/>
              <a:t>Data Theft</a:t>
            </a:r>
          </a:p>
          <a:p>
            <a:pPr lvl="1"/>
            <a:r>
              <a:rPr lang="en-US" b="1" dirty="0"/>
              <a:t>Data Corruption</a:t>
            </a:r>
          </a:p>
          <a:p>
            <a:pPr lvl="1"/>
            <a:r>
              <a:rPr lang="en-US" b="1" dirty="0"/>
              <a:t>Resulting in Loss of Revenue; high replacement cost and time; adverse publicity resulting in loss of customers. </a:t>
            </a:r>
          </a:p>
          <a:p>
            <a:r>
              <a:rPr lang="en-US" b="1" dirty="0"/>
              <a:t>So:  “What to do?” </a:t>
            </a:r>
          </a:p>
          <a:p>
            <a:r>
              <a:rPr lang="en-US" b="1" dirty="0"/>
              <a:t>Note:  “Data” described here could be software, trade secrets, proprietary information, or database contents.</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91</a:t>
            </a:fld>
            <a:endParaRPr lang="en-US"/>
          </a:p>
        </p:txBody>
      </p:sp>
    </p:spTree>
    <p:extLst>
      <p:ext uri="{BB962C8B-B14F-4D97-AF65-F5344CB8AC3E}">
        <p14:creationId xmlns:p14="http://schemas.microsoft.com/office/powerpoint/2010/main" val="10236749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Situation</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92</a:t>
            </a:fld>
            <a:endParaRPr lang="en-US"/>
          </a:p>
        </p:txBody>
      </p:sp>
      <p:sp>
        <p:nvSpPr>
          <p:cNvPr id="6" name="AutoShape 2" descr="Chart?cht=bvs&amp;chs=700x400&amp;chd=s:fxcmbeo92j&amp;chl=2005|2006|2007|2008|2009|2010|2011|2012|2013|2014&amp;chm=t157,000000,0,0,11|t644,000000,0,1,11|t775,000000,0,2,11|t1048,000000,0,3,11|t729,000000,0,4,11|t831,000000,0,5,11|t1099,000000,0,6,11|t1646,000000,0,7,11|t1458,000000,0,8,11|t244,000000,0,9,11&amp;chbh=52,15,30&amp;chg=-1,9.7&amp;chxr=1,0,1646&amp;chxt=x,y&amp;chtt=datalossd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524000"/>
            <a:ext cx="66675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55575" y="6172200"/>
            <a:ext cx="3425825" cy="276999"/>
          </a:xfrm>
          <a:prstGeom prst="rect">
            <a:avLst/>
          </a:prstGeom>
          <a:noFill/>
        </p:spPr>
        <p:txBody>
          <a:bodyPr wrap="square" rtlCol="0">
            <a:spAutoFit/>
          </a:bodyPr>
          <a:lstStyle/>
          <a:p>
            <a:r>
              <a:rPr lang="en-US" sz="1200" dirty="0"/>
              <a:t>datalossdb.org/statistics</a:t>
            </a:r>
          </a:p>
        </p:txBody>
      </p:sp>
    </p:spTree>
    <p:extLst>
      <p:ext uri="{BB962C8B-B14F-4D97-AF65-F5344CB8AC3E}">
        <p14:creationId xmlns:p14="http://schemas.microsoft.com/office/powerpoint/2010/main" val="31960840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Situation</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93</a:t>
            </a:fld>
            <a:endParaRPr lang="en-US"/>
          </a:p>
        </p:txBody>
      </p:sp>
      <p:sp>
        <p:nvSpPr>
          <p:cNvPr id="6" name="AutoShape 2" descr="Chart?cht=bvs&amp;chs=700x400&amp;chd=s:fxcmbeo92j&amp;chl=2005|2006|2007|2008|2009|2010|2011|2012|2013|2014&amp;chm=t157,000000,0,0,11|t644,000000,0,1,11|t775,000000,0,2,11|t1048,000000,0,3,11|t729,000000,0,4,11|t831,000000,0,5,11|t1099,000000,0,6,11|t1646,000000,0,7,11|t1458,000000,0,8,11|t244,000000,0,9,11&amp;chbh=52,15,30&amp;chg=-1,9.7&amp;chxr=1,0,1646&amp;chxt=x,y&amp;chtt=datalossd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155575" y="6172200"/>
            <a:ext cx="3425825" cy="276999"/>
          </a:xfrm>
          <a:prstGeom prst="rect">
            <a:avLst/>
          </a:prstGeom>
          <a:noFill/>
        </p:spPr>
        <p:txBody>
          <a:bodyPr wrap="square" rtlCol="0">
            <a:spAutoFit/>
          </a:bodyPr>
          <a:lstStyle/>
          <a:p>
            <a:r>
              <a:rPr lang="en-US" sz="1200" dirty="0"/>
              <a:t>datalossdb.org/statistics</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524000"/>
            <a:ext cx="66675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74096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Situation</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94</a:t>
            </a:fld>
            <a:endParaRPr lang="en-US"/>
          </a:p>
        </p:txBody>
      </p:sp>
      <p:sp>
        <p:nvSpPr>
          <p:cNvPr id="6" name="AutoShape 2" descr="Chart?cht=bvs&amp;chs=700x400&amp;chd=s:fxcmbeo92j&amp;chl=2005|2006|2007|2008|2009|2010|2011|2012|2013|2014&amp;chm=t157,000000,0,0,11|t644,000000,0,1,11|t775,000000,0,2,11|t1048,000000,0,3,11|t729,000000,0,4,11|t831,000000,0,5,11|t1099,000000,0,6,11|t1646,000000,0,7,11|t1458,000000,0,8,11|t244,000000,0,9,11&amp;chbh=52,15,30&amp;chg=-1,9.7&amp;chxr=1,0,1646&amp;chxt=x,y&amp;chtt=datalossd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155575" y="6172200"/>
            <a:ext cx="3425825" cy="276999"/>
          </a:xfrm>
          <a:prstGeom prst="rect">
            <a:avLst/>
          </a:prstGeom>
          <a:noFill/>
        </p:spPr>
        <p:txBody>
          <a:bodyPr wrap="square" rtlCol="0">
            <a:spAutoFit/>
          </a:bodyPr>
          <a:lstStyle/>
          <a:p>
            <a:r>
              <a:rPr lang="en-US" sz="1200" dirty="0"/>
              <a:t>datalossdb.org/statistics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524000"/>
            <a:ext cx="66675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57405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Situation</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95</a:t>
            </a:fld>
            <a:endParaRPr lang="en-US"/>
          </a:p>
        </p:txBody>
      </p:sp>
      <p:sp>
        <p:nvSpPr>
          <p:cNvPr id="6" name="AutoShape 2" descr="Chart?cht=bvs&amp;chs=700x400&amp;chd=s:fxcmbeo92j&amp;chl=2005|2006|2007|2008|2009|2010|2011|2012|2013|2014&amp;chm=t157,000000,0,0,11|t644,000000,0,1,11|t775,000000,0,2,11|t1048,000000,0,3,11|t729,000000,0,4,11|t831,000000,0,5,11|t1099,000000,0,6,11|t1646,000000,0,7,11|t1458,000000,0,8,11|t244,000000,0,9,11&amp;chbh=52,15,30&amp;chg=-1,9.7&amp;chxr=1,0,1646&amp;chxt=x,y&amp;chtt=datalossd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155575" y="6172200"/>
            <a:ext cx="3425825" cy="276999"/>
          </a:xfrm>
          <a:prstGeom prst="rect">
            <a:avLst/>
          </a:prstGeom>
          <a:noFill/>
        </p:spPr>
        <p:txBody>
          <a:bodyPr wrap="square" rtlCol="0">
            <a:spAutoFit/>
          </a:bodyPr>
          <a:lstStyle/>
          <a:p>
            <a:r>
              <a:rPr lang="en-US" sz="1200" dirty="0"/>
              <a:t>datalossdb.org/statistics</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47800"/>
            <a:ext cx="419100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8937" y="3886200"/>
            <a:ext cx="419100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79597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Loss Laws</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96</a:t>
            </a:fld>
            <a:endParaRPr lang="en-US"/>
          </a:p>
        </p:txBody>
      </p:sp>
      <p:sp>
        <p:nvSpPr>
          <p:cNvPr id="6" name="AutoShape 2" descr="Chart?cht=bvs&amp;chs=700x400&amp;chd=s:fxcmbeo92j&amp;chl=2005|2006|2007|2008|2009|2010|2011|2012|2013|2014&amp;chm=t157,000000,0,0,11|t644,000000,0,1,11|t775,000000,0,2,11|t1048,000000,0,3,11|t729,000000,0,4,11|t831,000000,0,5,11|t1099,000000,0,6,11|t1646,000000,0,7,11|t1458,000000,0,8,11|t244,000000,0,9,11&amp;chbh=52,15,30&amp;chg=-1,9.7&amp;chxr=1,0,1646&amp;chxt=x,y&amp;chtt=datalossd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155575" y="6172200"/>
            <a:ext cx="3425825" cy="276999"/>
          </a:xfrm>
          <a:prstGeom prst="rect">
            <a:avLst/>
          </a:prstGeom>
          <a:noFill/>
        </p:spPr>
        <p:txBody>
          <a:bodyPr wrap="square" rtlCol="0">
            <a:spAutoFit/>
          </a:bodyPr>
          <a:lstStyle/>
          <a:p>
            <a:r>
              <a:rPr lang="en-US" sz="1200" dirty="0"/>
              <a:t>datalossdb.org/statistics</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1514475"/>
            <a:ext cx="8953500" cy="3829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35979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Verizon Recommended Controls</a:t>
            </a:r>
            <a:br>
              <a:rPr lang="en-US" dirty="0"/>
            </a:br>
            <a:r>
              <a:rPr lang="en-US" sz="2000" dirty="0"/>
              <a:t>Point of Sale Intrusions</a:t>
            </a:r>
            <a:br>
              <a:rPr lang="en-US" dirty="0"/>
            </a:br>
            <a:r>
              <a:rPr lang="en-US" sz="1800" b="1" dirty="0">
                <a:hlinkClick r:id="rId2"/>
              </a:rPr>
              <a:t>http://www.verizonenterprise.com/DBIR/2014/</a:t>
            </a:r>
            <a:r>
              <a:rPr lang="en-US" sz="1800" b="1" dirty="0"/>
              <a:t> p.19</a:t>
            </a:r>
          </a:p>
        </p:txBody>
      </p:sp>
      <p:sp>
        <p:nvSpPr>
          <p:cNvPr id="3" name="Content Placeholder 2"/>
          <p:cNvSpPr>
            <a:spLocks noGrp="1"/>
          </p:cNvSpPr>
          <p:nvPr>
            <p:ph idx="1"/>
          </p:nvPr>
        </p:nvSpPr>
        <p:spPr/>
        <p:txBody>
          <a:bodyPr>
            <a:normAutofit/>
          </a:bodyPr>
          <a:lstStyle/>
          <a:p>
            <a:r>
              <a:rPr lang="en-US" sz="2400" b="1" dirty="0"/>
              <a:t>For all companies:</a:t>
            </a:r>
          </a:p>
          <a:p>
            <a:pPr lvl="1"/>
            <a:r>
              <a:rPr lang="en-US" sz="2000" b="1" dirty="0"/>
              <a:t>Restrict remote access</a:t>
            </a:r>
          </a:p>
          <a:p>
            <a:pPr lvl="1"/>
            <a:r>
              <a:rPr lang="en-US" sz="2000" b="1" dirty="0"/>
              <a:t>Enforce password policies</a:t>
            </a:r>
          </a:p>
          <a:p>
            <a:pPr lvl="1"/>
            <a:r>
              <a:rPr lang="en-US" sz="2000" b="1" dirty="0"/>
              <a:t>“S” is for “Sale”, not “Social”</a:t>
            </a:r>
          </a:p>
          <a:p>
            <a:pPr lvl="1"/>
            <a:r>
              <a:rPr lang="en-US" sz="2000" b="1" dirty="0"/>
              <a:t>Deploy Anti-Virus</a:t>
            </a:r>
          </a:p>
          <a:p>
            <a:r>
              <a:rPr lang="en-US" sz="2400" b="1" dirty="0"/>
              <a:t>For large/multi-store companies:</a:t>
            </a:r>
          </a:p>
          <a:p>
            <a:pPr lvl="1"/>
            <a:r>
              <a:rPr lang="en-US" sz="2000" b="1" dirty="0"/>
              <a:t>Debunk the flat network theory</a:t>
            </a:r>
          </a:p>
          <a:p>
            <a:pPr lvl="1"/>
            <a:r>
              <a:rPr lang="en-US" sz="2000" b="1" dirty="0"/>
              <a:t>Look for suspicious network activity</a:t>
            </a:r>
          </a:p>
          <a:p>
            <a:pPr lvl="1"/>
            <a:r>
              <a:rPr lang="en-US" sz="2000" b="1" dirty="0"/>
              <a:t>Use two-factor authentication</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97</a:t>
            </a:fld>
            <a:endParaRPr lang="en-US"/>
          </a:p>
        </p:txBody>
      </p:sp>
    </p:spTree>
    <p:extLst>
      <p:ext uri="{BB962C8B-B14F-4D97-AF65-F5344CB8AC3E}">
        <p14:creationId xmlns:p14="http://schemas.microsoft.com/office/powerpoint/2010/main" val="32640391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Verizon Recommended Controls</a:t>
            </a:r>
            <a:br>
              <a:rPr lang="en-US" dirty="0"/>
            </a:br>
            <a:r>
              <a:rPr lang="en-US" sz="2000" dirty="0"/>
              <a:t>Web App Attacks</a:t>
            </a:r>
            <a:br>
              <a:rPr lang="en-US" dirty="0"/>
            </a:br>
            <a:r>
              <a:rPr lang="en-US" sz="1800" b="1" dirty="0">
                <a:hlinkClick r:id="rId2"/>
              </a:rPr>
              <a:t>http://www.verizonenterprise.com/DBIR/2014/</a:t>
            </a:r>
            <a:r>
              <a:rPr lang="en-US" sz="1800" b="1" dirty="0"/>
              <a:t> p.22</a:t>
            </a:r>
          </a:p>
        </p:txBody>
      </p:sp>
      <p:sp>
        <p:nvSpPr>
          <p:cNvPr id="3" name="Content Placeholder 2"/>
          <p:cNvSpPr>
            <a:spLocks noGrp="1"/>
          </p:cNvSpPr>
          <p:nvPr>
            <p:ph idx="1"/>
          </p:nvPr>
        </p:nvSpPr>
        <p:spPr/>
        <p:txBody>
          <a:bodyPr>
            <a:normAutofit/>
          </a:bodyPr>
          <a:lstStyle/>
          <a:p>
            <a:r>
              <a:rPr lang="en-US" sz="2400" b="1" dirty="0"/>
              <a:t>Single Password Fail</a:t>
            </a:r>
          </a:p>
          <a:p>
            <a:r>
              <a:rPr lang="en-US" sz="2400" b="1" dirty="0"/>
              <a:t>Rethink CMS</a:t>
            </a:r>
          </a:p>
          <a:p>
            <a:r>
              <a:rPr lang="en-US" sz="2400" b="1" dirty="0"/>
              <a:t>Validate Inputs</a:t>
            </a:r>
          </a:p>
          <a:p>
            <a:r>
              <a:rPr lang="en-US" sz="2400" b="1" dirty="0"/>
              <a:t>Enforce lockout policies</a:t>
            </a:r>
          </a:p>
          <a:p>
            <a:r>
              <a:rPr lang="en-US" sz="2400" b="1" dirty="0"/>
              <a:t>Monitor outbound connections</a:t>
            </a:r>
            <a:endParaRPr lang="en-US" sz="2000" b="1" dirty="0"/>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98</a:t>
            </a:fld>
            <a:endParaRPr lang="en-US"/>
          </a:p>
        </p:txBody>
      </p:sp>
    </p:spTree>
    <p:extLst>
      <p:ext uri="{BB962C8B-B14F-4D97-AF65-F5344CB8AC3E}">
        <p14:creationId xmlns:p14="http://schemas.microsoft.com/office/powerpoint/2010/main" val="38004199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Verizon Recommended Controls</a:t>
            </a:r>
            <a:br>
              <a:rPr lang="en-US" dirty="0"/>
            </a:br>
            <a:r>
              <a:rPr lang="en-US" sz="2000" dirty="0"/>
              <a:t>Insider and Privilege Misuse</a:t>
            </a:r>
            <a:br>
              <a:rPr lang="en-US" dirty="0"/>
            </a:br>
            <a:r>
              <a:rPr lang="en-US" sz="1800" b="1" dirty="0">
                <a:hlinkClick r:id="rId2"/>
              </a:rPr>
              <a:t>http://www.verizonenterprise.com/DBIR/2014/</a:t>
            </a:r>
            <a:r>
              <a:rPr lang="en-US" sz="1800" b="1" dirty="0"/>
              <a:t> p.26</a:t>
            </a:r>
          </a:p>
        </p:txBody>
      </p:sp>
      <p:sp>
        <p:nvSpPr>
          <p:cNvPr id="3" name="Content Placeholder 2"/>
          <p:cNvSpPr>
            <a:spLocks noGrp="1"/>
          </p:cNvSpPr>
          <p:nvPr>
            <p:ph idx="1"/>
          </p:nvPr>
        </p:nvSpPr>
        <p:spPr/>
        <p:txBody>
          <a:bodyPr>
            <a:normAutofit/>
          </a:bodyPr>
          <a:lstStyle/>
          <a:p>
            <a:r>
              <a:rPr lang="en-US" sz="2400" b="1" dirty="0"/>
              <a:t>Know your data and who has access to it</a:t>
            </a:r>
          </a:p>
          <a:p>
            <a:r>
              <a:rPr lang="en-US" sz="2400" b="1" dirty="0"/>
              <a:t>Review user accounts</a:t>
            </a:r>
          </a:p>
          <a:p>
            <a:r>
              <a:rPr lang="en-US" sz="2400" b="1" dirty="0"/>
              <a:t>Watch for data exfiltration</a:t>
            </a:r>
          </a:p>
          <a:p>
            <a:r>
              <a:rPr lang="en-US" sz="2400" b="1" dirty="0"/>
              <a:t>Publish audit results</a:t>
            </a:r>
            <a:endParaRPr lang="en-US" sz="2000" b="1" dirty="0"/>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99</a:t>
            </a:fld>
            <a:endParaRPr lang="en-US"/>
          </a:p>
        </p:txBody>
      </p:sp>
    </p:spTree>
    <p:extLst>
      <p:ext uri="{BB962C8B-B14F-4D97-AF65-F5344CB8AC3E}">
        <p14:creationId xmlns:p14="http://schemas.microsoft.com/office/powerpoint/2010/main" val="678694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27227</TotalTime>
  <Words>7865</Words>
  <Application>Microsoft Office PowerPoint</Application>
  <PresentationFormat>On-screen Show (4:3)</PresentationFormat>
  <Paragraphs>1084</Paragraphs>
  <Slides>119</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119</vt:i4>
      </vt:variant>
    </vt:vector>
  </HeadingPairs>
  <TitlesOfParts>
    <vt:vector size="123" baseType="lpstr">
      <vt:lpstr>Arial</vt:lpstr>
      <vt:lpstr>Calibri</vt:lpstr>
      <vt:lpstr>Times New Roman</vt:lpstr>
      <vt:lpstr>Office Theme</vt:lpstr>
      <vt:lpstr>PowerPoint Presentation</vt:lpstr>
      <vt:lpstr>Class 14 – Analytics  I– Outline Occam’s Razor “Everything Should Be As Simple As Possible, But Not Simpler” – Albert Einstein</vt:lpstr>
      <vt:lpstr>Formats for Team Project Reports</vt:lpstr>
      <vt:lpstr>Formats for Team Project Talks</vt:lpstr>
      <vt:lpstr>Grading for Team Projects (40%)</vt:lpstr>
      <vt:lpstr>A More Complete Picture</vt:lpstr>
      <vt:lpstr>Data Governance</vt:lpstr>
      <vt:lpstr>Data Governance</vt:lpstr>
      <vt:lpstr>Data Governance</vt:lpstr>
      <vt:lpstr>Data Governance Topics</vt:lpstr>
      <vt:lpstr>Tales from the crypt (experience)</vt:lpstr>
      <vt:lpstr>Lessons from Experience</vt:lpstr>
      <vt:lpstr>Lessons from Experience</vt:lpstr>
      <vt:lpstr>Lessons from Experience</vt:lpstr>
      <vt:lpstr>Lessons from Experience</vt:lpstr>
      <vt:lpstr>A Global Perspective PICASSO Project</vt:lpstr>
      <vt:lpstr>A Global Perspective PICASSO Project</vt:lpstr>
      <vt:lpstr>A Global Perspective PICASSO Project</vt:lpstr>
      <vt:lpstr>A Global Perspective PICASSO Project</vt:lpstr>
      <vt:lpstr>A Global Perspective PICASSO Project</vt:lpstr>
      <vt:lpstr>A Global Perspective PICASSO Project</vt:lpstr>
      <vt:lpstr>A Global Perspective PICASSO Project</vt:lpstr>
      <vt:lpstr>A Global Perspective PICASSO Project</vt:lpstr>
      <vt:lpstr>A Global Perspective PICASSO Project</vt:lpstr>
      <vt:lpstr>A Global Perspective PICASSO Project</vt:lpstr>
      <vt:lpstr>More on Governance</vt:lpstr>
      <vt:lpstr>Information Governance Disciplines Metadata </vt:lpstr>
      <vt:lpstr>Information Governance Disciplines Metadata </vt:lpstr>
      <vt:lpstr>  Meta Challenges – Use and Protection of Data</vt:lpstr>
      <vt:lpstr>  Meta Challenges – Making it all work</vt:lpstr>
      <vt:lpstr>Data Quality and Integrity</vt:lpstr>
      <vt:lpstr>Information Governance Disciplines Data Quality </vt:lpstr>
      <vt:lpstr>Big Data Quality</vt:lpstr>
      <vt:lpstr> Data Security, Data Loss Prevention</vt:lpstr>
      <vt:lpstr>Short Hashing Overview</vt:lpstr>
      <vt:lpstr>Short Hashing Overview</vt:lpstr>
      <vt:lpstr>Hashing Overview Example of a Fast Hash Function – FNV-1a (non cryptographic)</vt:lpstr>
      <vt:lpstr>PowerPoint Presentation</vt:lpstr>
      <vt:lpstr>Data Privacy and Anonymization</vt:lpstr>
      <vt:lpstr>Data Privacy and Anonymization</vt:lpstr>
      <vt:lpstr>Data Privacy and Anonymization</vt:lpstr>
      <vt:lpstr>Data Privacy and Anonymization</vt:lpstr>
      <vt:lpstr>PowerPoint Presentation</vt:lpstr>
      <vt:lpstr>Data Privacy – China http://us.practicallaw.com/4-519-9017#a317009 </vt:lpstr>
      <vt:lpstr>Data Privacy – India http://us.practicallaw.com/1-505-9607?q=Data+Protection+in+India#a588017 </vt:lpstr>
      <vt:lpstr>Data Privacy</vt:lpstr>
      <vt:lpstr>Anonymization</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Data Privacy and Anonymization Opinion 05/2014 on Anonymization Techniques, Article 29 Data Protection Working Party</vt:lpstr>
      <vt:lpstr>K-Anonymization</vt:lpstr>
      <vt:lpstr>K-Anonymization – Basic Concepts</vt:lpstr>
      <vt:lpstr>K-Anonymization – Basic Concepts</vt:lpstr>
      <vt:lpstr>K-Anonymization – Basic Concepts</vt:lpstr>
      <vt:lpstr>Anonymization</vt:lpstr>
      <vt:lpstr>Anonymization</vt:lpstr>
      <vt:lpstr>Anonymization</vt:lpstr>
      <vt:lpstr>Security Network vs. Data</vt:lpstr>
      <vt:lpstr>Security The Challenge</vt:lpstr>
      <vt:lpstr>Data Security Situation</vt:lpstr>
      <vt:lpstr>Data Security Situation</vt:lpstr>
      <vt:lpstr>Data Security Situation</vt:lpstr>
      <vt:lpstr>Data Security Situation</vt:lpstr>
      <vt:lpstr>Data Loss Laws</vt:lpstr>
      <vt:lpstr>Verizon Recommended Controls Point of Sale Intrusions http://www.verizonenterprise.com/DBIR/2014/ p.19</vt:lpstr>
      <vt:lpstr>Verizon Recommended Controls Web App Attacks http://www.verizonenterprise.com/DBIR/2014/ p.22</vt:lpstr>
      <vt:lpstr>Verizon Recommended Controls Insider and Privilege Misuse http://www.verizonenterprise.com/DBIR/2014/ p.26</vt:lpstr>
      <vt:lpstr>Verizon Recommended Controls Physical Access and Theft http://www.verizonenterprise.com/DBIR/2014/ p.28</vt:lpstr>
      <vt:lpstr>Verizon Recommended Controls Miscellaneous  http://www.verizonenterprise.com/DBIR/2014/ p.31</vt:lpstr>
      <vt:lpstr>Data Loss Prevention - Technologies</vt:lpstr>
      <vt:lpstr>Data Security Basics - Transformation</vt:lpstr>
      <vt:lpstr>Data Encryption</vt:lpstr>
      <vt:lpstr>AES Requirements</vt:lpstr>
      <vt:lpstr>Data Security Basics - AAA</vt:lpstr>
      <vt:lpstr>Data Security Basics - Authentication</vt:lpstr>
      <vt:lpstr>Data Security Basics - Authorization</vt:lpstr>
      <vt:lpstr>Data Security Basics - Accounting</vt:lpstr>
      <vt:lpstr>Data Security Key Issues</vt:lpstr>
      <vt:lpstr>Data Security Availability</vt:lpstr>
      <vt:lpstr>Data Security Confidentiality</vt:lpstr>
      <vt:lpstr>Data Security Integrity</vt:lpstr>
      <vt:lpstr>Data Security Privacy </vt:lpstr>
      <vt:lpstr>Experience</vt:lpstr>
      <vt:lpstr>Experience (2)</vt:lpstr>
      <vt:lpstr>Data Security</vt:lpstr>
      <vt:lpstr>Information Governance Disciplines Metadata </vt:lpstr>
      <vt:lpstr>A More Complete Picture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Belanger</dc:creator>
  <cp:lastModifiedBy>David Belanger</cp:lastModifiedBy>
  <cp:revision>64</cp:revision>
  <cp:lastPrinted>2017-11-27T17:24:00Z</cp:lastPrinted>
  <dcterms:created xsi:type="dcterms:W3CDTF">2016-10-12T14:16:25Z</dcterms:created>
  <dcterms:modified xsi:type="dcterms:W3CDTF">2019-04-25T14:30:51Z</dcterms:modified>
</cp:coreProperties>
</file>